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4.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8"/>
  </p:notesMasterIdLst>
  <p:handoutMasterIdLst>
    <p:handoutMasterId r:id="rId29"/>
  </p:handoutMasterIdLst>
  <p:sldIdLst>
    <p:sldId id="256" r:id="rId5"/>
    <p:sldId id="261" r:id="rId6"/>
    <p:sldId id="287" r:id="rId7"/>
    <p:sldId id="321" r:id="rId8"/>
    <p:sldId id="320" r:id="rId9"/>
    <p:sldId id="323" r:id="rId10"/>
    <p:sldId id="324" r:id="rId11"/>
    <p:sldId id="325" r:id="rId12"/>
    <p:sldId id="326" r:id="rId13"/>
    <p:sldId id="289" r:id="rId14"/>
    <p:sldId id="288" r:id="rId15"/>
    <p:sldId id="290" r:id="rId16"/>
    <p:sldId id="317" r:id="rId17"/>
    <p:sldId id="315" r:id="rId18"/>
    <p:sldId id="327" r:id="rId19"/>
    <p:sldId id="328" r:id="rId20"/>
    <p:sldId id="291" r:id="rId21"/>
    <p:sldId id="318" r:id="rId22"/>
    <p:sldId id="299" r:id="rId23"/>
    <p:sldId id="283" r:id="rId24"/>
    <p:sldId id="284" r:id="rId25"/>
    <p:sldId id="316" r:id="rId26"/>
    <p:sldId id="314" r:id="rId27"/>
  </p:sldIdLst>
  <p:sldSz cx="12192000" cy="6858000"/>
  <p:notesSz cx="6858000" cy="9144000"/>
  <p:embeddedFontLst>
    <p:embeddedFont>
      <p:font typeface="Century Gothic"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39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jRuxBAWe/9HXjuIHKdgZmTnr73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3EF07C-8287-A391-6B27-61B8F1C05A7D}" v="62" dt="2025-07-15T14:07:40.085"/>
    <p1510:client id="{242D1ACB-CA78-D50E-634B-59D18C24AFED}" v="40" dt="2025-07-15T14:32:59.198"/>
    <p1510:client id="{258C5FFB-6763-A414-7EAA-4136AC10002E}" v="8" dt="2025-07-15T13:09:05.829"/>
    <p1510:client id="{41C96C60-B9B7-3350-7251-D88E5E421D0E}" v="101" dt="2025-07-15T13:54: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 orient="horz" pos="39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46"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41"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tmann KOUKA EUGUET" userId="S::hartmann.kouka-euguet@labom2iformation.fr::7787e62f-2bc8-4da8-8694-1ca2a731a354" providerId="AD" clId="Web-{073EF07C-8287-A391-6B27-61B8F1C05A7D}"/>
    <pc:docChg chg="delSld modSld sldOrd modMainMaster">
      <pc:chgData name="Hartmann KOUKA EUGUET" userId="S::hartmann.kouka-euguet@labom2iformation.fr::7787e62f-2bc8-4da8-8694-1ca2a731a354" providerId="AD" clId="Web-{073EF07C-8287-A391-6B27-61B8F1C05A7D}" dt="2025-07-15T14:07:38.788" v="47" actId="20577"/>
      <pc:docMkLst>
        <pc:docMk/>
      </pc:docMkLst>
      <pc:sldChg chg="modSp modTransition delAnim">
        <pc:chgData name="Hartmann KOUKA EUGUET" userId="S::hartmann.kouka-euguet@labom2iformation.fr::7787e62f-2bc8-4da8-8694-1ca2a731a354" providerId="AD" clId="Web-{073EF07C-8287-A391-6B27-61B8F1C05A7D}" dt="2025-07-15T14:07:38.788" v="47" actId="20577"/>
        <pc:sldMkLst>
          <pc:docMk/>
          <pc:sldMk cId="0" sldId="256"/>
        </pc:sldMkLst>
        <pc:spChg chg="mod">
          <ac:chgData name="Hartmann KOUKA EUGUET" userId="S::hartmann.kouka-euguet@labom2iformation.fr::7787e62f-2bc8-4da8-8694-1ca2a731a354" providerId="AD" clId="Web-{073EF07C-8287-A391-6B27-61B8F1C05A7D}" dt="2025-07-15T14:07:38.788" v="47" actId="20577"/>
          <ac:spMkLst>
            <pc:docMk/>
            <pc:sldMk cId="0" sldId="256"/>
            <ac:spMk id="116" creationId="{00000000-0000-0000-0000-000000000000}"/>
          </ac:spMkLst>
        </pc:spChg>
      </pc:sldChg>
      <pc:sldChg chg="del">
        <pc:chgData name="Hartmann KOUKA EUGUET" userId="S::hartmann.kouka-euguet@labom2iformation.fr::7787e62f-2bc8-4da8-8694-1ca2a731a354" providerId="AD" clId="Web-{073EF07C-8287-A391-6B27-61B8F1C05A7D}" dt="2025-07-15T13:07:26.709" v="0"/>
        <pc:sldMkLst>
          <pc:docMk/>
          <pc:sldMk cId="0" sldId="257"/>
        </pc:sldMkLst>
      </pc:sldChg>
      <pc:sldChg chg="modTransition">
        <pc:chgData name="Hartmann KOUKA EUGUET" userId="S::hartmann.kouka-euguet@labom2iformation.fr::7787e62f-2bc8-4da8-8694-1ca2a731a354" providerId="AD" clId="Web-{073EF07C-8287-A391-6B27-61B8F1C05A7D}" dt="2025-07-15T14:01:24.354" v="36"/>
        <pc:sldMkLst>
          <pc:docMk/>
          <pc:sldMk cId="0" sldId="261"/>
        </pc:sldMkLst>
      </pc:sldChg>
      <pc:sldChg chg="modTransition">
        <pc:chgData name="Hartmann KOUKA EUGUET" userId="S::hartmann.kouka-euguet@labom2iformation.fr::7787e62f-2bc8-4da8-8694-1ca2a731a354" providerId="AD" clId="Web-{073EF07C-8287-A391-6B27-61B8F1C05A7D}" dt="2025-07-15T14:01:24.354" v="36"/>
        <pc:sldMkLst>
          <pc:docMk/>
          <pc:sldMk cId="0" sldId="283"/>
        </pc:sldMkLst>
      </pc:sldChg>
      <pc:sldChg chg="modTransition">
        <pc:chgData name="Hartmann KOUKA EUGUET" userId="S::hartmann.kouka-euguet@labom2iformation.fr::7787e62f-2bc8-4da8-8694-1ca2a731a354" providerId="AD" clId="Web-{073EF07C-8287-A391-6B27-61B8F1C05A7D}" dt="2025-07-15T14:01:24.354" v="36"/>
        <pc:sldMkLst>
          <pc:docMk/>
          <pc:sldMk cId="0" sldId="284"/>
        </pc:sldMkLst>
      </pc:sldChg>
      <pc:sldChg chg="modSp modTransition">
        <pc:chgData name="Hartmann KOUKA EUGUET" userId="S::hartmann.kouka-euguet@labom2iformation.fr::7787e62f-2bc8-4da8-8694-1ca2a731a354" providerId="AD" clId="Web-{073EF07C-8287-A391-6B27-61B8F1C05A7D}" dt="2025-07-15T14:03:45.536" v="42" actId="20577"/>
        <pc:sldMkLst>
          <pc:docMk/>
          <pc:sldMk cId="1175559408" sldId="287"/>
        </pc:sldMkLst>
        <pc:spChg chg="mod">
          <ac:chgData name="Hartmann KOUKA EUGUET" userId="S::hartmann.kouka-euguet@labom2iformation.fr::7787e62f-2bc8-4da8-8694-1ca2a731a354" providerId="AD" clId="Web-{073EF07C-8287-A391-6B27-61B8F1C05A7D}" dt="2025-07-15T14:03:45.536" v="42" actId="20577"/>
          <ac:spMkLst>
            <pc:docMk/>
            <pc:sldMk cId="1175559408" sldId="287"/>
            <ac:spMk id="4" creationId="{E549CF22-8FA6-E1AB-A008-75A4B755E9D0}"/>
          </ac:spMkLst>
        </pc:spChg>
      </pc:sldChg>
      <pc:sldChg chg="modSp ord modTransition">
        <pc:chgData name="Hartmann KOUKA EUGUET" userId="S::hartmann.kouka-euguet@labom2iformation.fr::7787e62f-2bc8-4da8-8694-1ca2a731a354" providerId="AD" clId="Web-{073EF07C-8287-A391-6B27-61B8F1C05A7D}" dt="2025-07-15T14:01:24.354" v="36"/>
        <pc:sldMkLst>
          <pc:docMk/>
          <pc:sldMk cId="2757147062" sldId="288"/>
        </pc:sldMkLst>
        <pc:spChg chg="mod">
          <ac:chgData name="Hartmann KOUKA EUGUET" userId="S::hartmann.kouka-euguet@labom2iformation.fr::7787e62f-2bc8-4da8-8694-1ca2a731a354" providerId="AD" clId="Web-{073EF07C-8287-A391-6B27-61B8F1C05A7D}" dt="2025-07-15T13:36:28.820" v="24" actId="1076"/>
          <ac:spMkLst>
            <pc:docMk/>
            <pc:sldMk cId="2757147062" sldId="288"/>
            <ac:spMk id="53" creationId="{9E9ED0D9-391D-C588-9551-3EEA5ACC7017}"/>
          </ac:spMkLst>
        </pc:spChg>
        <pc:spChg chg="mod">
          <ac:chgData name="Hartmann KOUKA EUGUET" userId="S::hartmann.kouka-euguet@labom2iformation.fr::7787e62f-2bc8-4da8-8694-1ca2a731a354" providerId="AD" clId="Web-{073EF07C-8287-A391-6B27-61B8F1C05A7D}" dt="2025-07-15T13:37:16.011" v="34" actId="20577"/>
          <ac:spMkLst>
            <pc:docMk/>
            <pc:sldMk cId="2757147062" sldId="288"/>
            <ac:spMk id="207" creationId="{00000000-0000-0000-0000-000000000000}"/>
          </ac:spMkLst>
        </pc:spChg>
      </pc:sldChg>
      <pc:sldChg chg="modSp modTransition">
        <pc:chgData name="Hartmann KOUKA EUGUET" userId="S::hartmann.kouka-euguet@labom2iformation.fr::7787e62f-2bc8-4da8-8694-1ca2a731a354" providerId="AD" clId="Web-{073EF07C-8287-A391-6B27-61B8F1C05A7D}" dt="2025-07-15T14:01:24.354" v="36"/>
        <pc:sldMkLst>
          <pc:docMk/>
          <pc:sldMk cId="532911813" sldId="289"/>
        </pc:sldMkLst>
        <pc:spChg chg="mod">
          <ac:chgData name="Hartmann KOUKA EUGUET" userId="S::hartmann.kouka-euguet@labom2iformation.fr::7787e62f-2bc8-4da8-8694-1ca2a731a354" providerId="AD" clId="Web-{073EF07C-8287-A391-6B27-61B8F1C05A7D}" dt="2025-07-15T13:36:58.963" v="27" actId="20577"/>
          <ac:spMkLst>
            <pc:docMk/>
            <pc:sldMk cId="532911813" sldId="289"/>
            <ac:spMk id="207" creationId="{00000000-0000-0000-0000-000000000000}"/>
          </ac:spMkLst>
        </pc:spChg>
      </pc:sldChg>
      <pc:sldChg chg="modSp modTransition">
        <pc:chgData name="Hartmann KOUKA EUGUET" userId="S::hartmann.kouka-euguet@labom2iformation.fr::7787e62f-2bc8-4da8-8694-1ca2a731a354" providerId="AD" clId="Web-{073EF07C-8287-A391-6B27-61B8F1C05A7D}" dt="2025-07-15T14:01:24.354" v="36"/>
        <pc:sldMkLst>
          <pc:docMk/>
          <pc:sldMk cId="1815379743" sldId="290"/>
        </pc:sldMkLst>
        <pc:spChg chg="mod">
          <ac:chgData name="Hartmann KOUKA EUGUET" userId="S::hartmann.kouka-euguet@labom2iformation.fr::7787e62f-2bc8-4da8-8694-1ca2a731a354" providerId="AD" clId="Web-{073EF07C-8287-A391-6B27-61B8F1C05A7D}" dt="2025-07-15T13:07:45.397" v="2" actId="20577"/>
          <ac:spMkLst>
            <pc:docMk/>
            <pc:sldMk cId="1815379743" sldId="290"/>
            <ac:spMk id="207" creationId="{00000000-0000-0000-0000-000000000000}"/>
          </ac:spMkLst>
        </pc:spChg>
      </pc:sldChg>
      <pc:sldChg chg="modSp modTransition">
        <pc:chgData name="Hartmann KOUKA EUGUET" userId="S::hartmann.kouka-euguet@labom2iformation.fr::7787e62f-2bc8-4da8-8694-1ca2a731a354" providerId="AD" clId="Web-{073EF07C-8287-A391-6B27-61B8F1C05A7D}" dt="2025-07-15T14:01:24.354" v="36"/>
        <pc:sldMkLst>
          <pc:docMk/>
          <pc:sldMk cId="170016321" sldId="291"/>
        </pc:sldMkLst>
        <pc:spChg chg="mod">
          <ac:chgData name="Hartmann KOUKA EUGUET" userId="S::hartmann.kouka-euguet@labom2iformation.fr::7787e62f-2bc8-4da8-8694-1ca2a731a354" providerId="AD" clId="Web-{073EF07C-8287-A391-6B27-61B8F1C05A7D}" dt="2025-07-15T13:08:19.726" v="16" actId="20577"/>
          <ac:spMkLst>
            <pc:docMk/>
            <pc:sldMk cId="170016321" sldId="291"/>
            <ac:spMk id="207" creationId="{00000000-0000-0000-0000-000000000000}"/>
          </ac:spMkLst>
        </pc:spChg>
      </pc:sldChg>
      <pc:sldChg chg="modSp modTransition">
        <pc:chgData name="Hartmann KOUKA EUGUET" userId="S::hartmann.kouka-euguet@labom2iformation.fr::7787e62f-2bc8-4da8-8694-1ca2a731a354" providerId="AD" clId="Web-{073EF07C-8287-A391-6B27-61B8F1C05A7D}" dt="2025-07-15T14:01:24.354" v="36"/>
        <pc:sldMkLst>
          <pc:docMk/>
          <pc:sldMk cId="1719865996" sldId="299"/>
        </pc:sldMkLst>
        <pc:spChg chg="mod">
          <ac:chgData name="Hartmann KOUKA EUGUET" userId="S::hartmann.kouka-euguet@labom2iformation.fr::7787e62f-2bc8-4da8-8694-1ca2a731a354" providerId="AD" clId="Web-{073EF07C-8287-A391-6B27-61B8F1C05A7D}" dt="2025-07-15T13:08:37.461" v="22" actId="20577"/>
          <ac:spMkLst>
            <pc:docMk/>
            <pc:sldMk cId="1719865996" sldId="299"/>
            <ac:spMk id="207" creationId="{95EF2F20-99FC-E4DD-30EC-D32CA3221536}"/>
          </ac:spMkLst>
        </pc:spChg>
      </pc:sldChg>
      <pc:sldChg chg="modTransition">
        <pc:chgData name="Hartmann KOUKA EUGUET" userId="S::hartmann.kouka-euguet@labom2iformation.fr::7787e62f-2bc8-4da8-8694-1ca2a731a354" providerId="AD" clId="Web-{073EF07C-8287-A391-6B27-61B8F1C05A7D}" dt="2025-07-15T14:01:24.354" v="36"/>
        <pc:sldMkLst>
          <pc:docMk/>
          <pc:sldMk cId="2550871206" sldId="314"/>
        </pc:sldMkLst>
      </pc:sldChg>
      <pc:sldChg chg="modSp modTransition">
        <pc:chgData name="Hartmann KOUKA EUGUET" userId="S::hartmann.kouka-euguet@labom2iformation.fr::7787e62f-2bc8-4da8-8694-1ca2a731a354" providerId="AD" clId="Web-{073EF07C-8287-A391-6B27-61B8F1C05A7D}" dt="2025-07-15T14:01:24.354" v="36"/>
        <pc:sldMkLst>
          <pc:docMk/>
          <pc:sldMk cId="3574089780" sldId="315"/>
        </pc:sldMkLst>
        <pc:spChg chg="mod">
          <ac:chgData name="Hartmann KOUKA EUGUET" userId="S::hartmann.kouka-euguet@labom2iformation.fr::7787e62f-2bc8-4da8-8694-1ca2a731a354" providerId="AD" clId="Web-{073EF07C-8287-A391-6B27-61B8F1C05A7D}" dt="2025-07-15T13:07:58.991" v="8" actId="20577"/>
          <ac:spMkLst>
            <pc:docMk/>
            <pc:sldMk cId="3574089780" sldId="315"/>
            <ac:spMk id="207" creationId="{00000000-0000-0000-0000-000000000000}"/>
          </ac:spMkLst>
        </pc:spChg>
      </pc:sldChg>
      <pc:sldChg chg="addSp delSp modSp modTransition">
        <pc:chgData name="Hartmann KOUKA EUGUET" userId="S::hartmann.kouka-euguet@labom2iformation.fr::7787e62f-2bc8-4da8-8694-1ca2a731a354" providerId="AD" clId="Web-{073EF07C-8287-A391-6B27-61B8F1C05A7D}" dt="2025-07-15T14:01:24.354" v="36"/>
        <pc:sldMkLst>
          <pc:docMk/>
          <pc:sldMk cId="2212090138" sldId="316"/>
        </pc:sldMkLst>
        <pc:spChg chg="add mod">
          <ac:chgData name="Hartmann KOUKA EUGUET" userId="S::hartmann.kouka-euguet@labom2iformation.fr::7787e62f-2bc8-4da8-8694-1ca2a731a354" providerId="AD" clId="Web-{073EF07C-8287-A391-6B27-61B8F1C05A7D}" dt="2025-07-15T13:08:47.196" v="23"/>
          <ac:spMkLst>
            <pc:docMk/>
            <pc:sldMk cId="2212090138" sldId="316"/>
            <ac:spMk id="8" creationId="{4CB010B6-BA71-41DB-E3CD-59DAD53EB32B}"/>
          </ac:spMkLst>
        </pc:spChg>
        <pc:spChg chg="del">
          <ac:chgData name="Hartmann KOUKA EUGUET" userId="S::hartmann.kouka-euguet@labom2iformation.fr::7787e62f-2bc8-4da8-8694-1ca2a731a354" providerId="AD" clId="Web-{073EF07C-8287-A391-6B27-61B8F1C05A7D}" dt="2025-07-15T13:08:47.196" v="23"/>
          <ac:spMkLst>
            <pc:docMk/>
            <pc:sldMk cId="2212090138" sldId="316"/>
            <ac:spMk id="207" creationId="{00000000-0000-0000-0000-000000000000}"/>
          </ac:spMkLst>
        </pc:spChg>
      </pc:sldChg>
      <pc:sldChg chg="modSp modTransition">
        <pc:chgData name="Hartmann KOUKA EUGUET" userId="S::hartmann.kouka-euguet@labom2iformation.fr::7787e62f-2bc8-4da8-8694-1ca2a731a354" providerId="AD" clId="Web-{073EF07C-8287-A391-6B27-61B8F1C05A7D}" dt="2025-07-15T14:01:24.354" v="36"/>
        <pc:sldMkLst>
          <pc:docMk/>
          <pc:sldMk cId="0" sldId="317"/>
        </pc:sldMkLst>
        <pc:spChg chg="mod">
          <ac:chgData name="Hartmann KOUKA EUGUET" userId="S::hartmann.kouka-euguet@labom2iformation.fr::7787e62f-2bc8-4da8-8694-1ca2a731a354" providerId="AD" clId="Web-{073EF07C-8287-A391-6B27-61B8F1C05A7D}" dt="2025-07-15T13:07:49.162" v="4" actId="20577"/>
          <ac:spMkLst>
            <pc:docMk/>
            <pc:sldMk cId="0" sldId="317"/>
            <ac:spMk id="207" creationId="{00000000-0000-0000-0000-000000000000}"/>
          </ac:spMkLst>
        </pc:spChg>
      </pc:sldChg>
      <pc:sldChg chg="modSp modTransition">
        <pc:chgData name="Hartmann KOUKA EUGUET" userId="S::hartmann.kouka-euguet@labom2iformation.fr::7787e62f-2bc8-4da8-8694-1ca2a731a354" providerId="AD" clId="Web-{073EF07C-8287-A391-6B27-61B8F1C05A7D}" dt="2025-07-15T14:01:24.354" v="36"/>
        <pc:sldMkLst>
          <pc:docMk/>
          <pc:sldMk cId="398458957" sldId="318"/>
        </pc:sldMkLst>
        <pc:spChg chg="mod">
          <ac:chgData name="Hartmann KOUKA EUGUET" userId="S::hartmann.kouka-euguet@labom2iformation.fr::7787e62f-2bc8-4da8-8694-1ca2a731a354" providerId="AD" clId="Web-{073EF07C-8287-A391-6B27-61B8F1C05A7D}" dt="2025-07-15T13:08:27.039" v="19" actId="20577"/>
          <ac:spMkLst>
            <pc:docMk/>
            <pc:sldMk cId="398458957" sldId="318"/>
            <ac:spMk id="207" creationId="{74325B3E-542C-1D4D-1ED0-06B45CFDC725}"/>
          </ac:spMkLst>
        </pc:spChg>
      </pc:sldChg>
      <pc:sldChg chg="modTransition">
        <pc:chgData name="Hartmann KOUKA EUGUET" userId="S::hartmann.kouka-euguet@labom2iformation.fr::7787e62f-2bc8-4da8-8694-1ca2a731a354" providerId="AD" clId="Web-{073EF07C-8287-A391-6B27-61B8F1C05A7D}" dt="2025-07-15T14:01:24.354" v="36"/>
        <pc:sldMkLst>
          <pc:docMk/>
          <pc:sldMk cId="3518958137" sldId="320"/>
        </pc:sldMkLst>
      </pc:sldChg>
      <pc:sldChg chg="modTransition">
        <pc:chgData name="Hartmann KOUKA EUGUET" userId="S::hartmann.kouka-euguet@labom2iformation.fr::7787e62f-2bc8-4da8-8694-1ca2a731a354" providerId="AD" clId="Web-{073EF07C-8287-A391-6B27-61B8F1C05A7D}" dt="2025-07-15T14:01:24.354" v="36"/>
        <pc:sldMkLst>
          <pc:docMk/>
          <pc:sldMk cId="366309167" sldId="321"/>
        </pc:sldMkLst>
      </pc:sldChg>
      <pc:sldChg chg="modTransition">
        <pc:chgData name="Hartmann KOUKA EUGUET" userId="S::hartmann.kouka-euguet@labom2iformation.fr::7787e62f-2bc8-4da8-8694-1ca2a731a354" providerId="AD" clId="Web-{073EF07C-8287-A391-6B27-61B8F1C05A7D}" dt="2025-07-15T14:01:24.354" v="36"/>
        <pc:sldMkLst>
          <pc:docMk/>
          <pc:sldMk cId="3435691787" sldId="323"/>
        </pc:sldMkLst>
      </pc:sldChg>
      <pc:sldChg chg="modTransition">
        <pc:chgData name="Hartmann KOUKA EUGUET" userId="S::hartmann.kouka-euguet@labom2iformation.fr::7787e62f-2bc8-4da8-8694-1ca2a731a354" providerId="AD" clId="Web-{073EF07C-8287-A391-6B27-61B8F1C05A7D}" dt="2025-07-15T14:01:24.354" v="36"/>
        <pc:sldMkLst>
          <pc:docMk/>
          <pc:sldMk cId="523107603" sldId="324"/>
        </pc:sldMkLst>
      </pc:sldChg>
      <pc:sldChg chg="modTransition">
        <pc:chgData name="Hartmann KOUKA EUGUET" userId="S::hartmann.kouka-euguet@labom2iformation.fr::7787e62f-2bc8-4da8-8694-1ca2a731a354" providerId="AD" clId="Web-{073EF07C-8287-A391-6B27-61B8F1C05A7D}" dt="2025-07-15T14:01:24.354" v="36"/>
        <pc:sldMkLst>
          <pc:docMk/>
          <pc:sldMk cId="1765267340" sldId="325"/>
        </pc:sldMkLst>
      </pc:sldChg>
      <pc:sldChg chg="modTransition">
        <pc:chgData name="Hartmann KOUKA EUGUET" userId="S::hartmann.kouka-euguet@labom2iformation.fr::7787e62f-2bc8-4da8-8694-1ca2a731a354" providerId="AD" clId="Web-{073EF07C-8287-A391-6B27-61B8F1C05A7D}" dt="2025-07-15T14:01:24.354" v="36"/>
        <pc:sldMkLst>
          <pc:docMk/>
          <pc:sldMk cId="3500556034" sldId="326"/>
        </pc:sldMkLst>
      </pc:sldChg>
      <pc:sldChg chg="modSp modTransition">
        <pc:chgData name="Hartmann KOUKA EUGUET" userId="S::hartmann.kouka-euguet@labom2iformation.fr::7787e62f-2bc8-4da8-8694-1ca2a731a354" providerId="AD" clId="Web-{073EF07C-8287-A391-6B27-61B8F1C05A7D}" dt="2025-07-15T14:01:24.354" v="36"/>
        <pc:sldMkLst>
          <pc:docMk/>
          <pc:sldMk cId="3417558516" sldId="327"/>
        </pc:sldMkLst>
        <pc:spChg chg="mod">
          <ac:chgData name="Hartmann KOUKA EUGUET" userId="S::hartmann.kouka-euguet@labom2iformation.fr::7787e62f-2bc8-4da8-8694-1ca2a731a354" providerId="AD" clId="Web-{073EF07C-8287-A391-6B27-61B8F1C05A7D}" dt="2025-07-15T13:08:04.585" v="10" actId="20577"/>
          <ac:spMkLst>
            <pc:docMk/>
            <pc:sldMk cId="3417558516" sldId="327"/>
            <ac:spMk id="207" creationId="{00000000-0000-0000-0000-000000000000}"/>
          </ac:spMkLst>
        </pc:spChg>
      </pc:sldChg>
      <pc:sldChg chg="modSp modTransition">
        <pc:chgData name="Hartmann KOUKA EUGUET" userId="S::hartmann.kouka-euguet@labom2iformation.fr::7787e62f-2bc8-4da8-8694-1ca2a731a354" providerId="AD" clId="Web-{073EF07C-8287-A391-6B27-61B8F1C05A7D}" dt="2025-07-15T14:01:24.354" v="36"/>
        <pc:sldMkLst>
          <pc:docMk/>
          <pc:sldMk cId="820568138" sldId="328"/>
        </pc:sldMkLst>
        <pc:spChg chg="mod">
          <ac:chgData name="Hartmann KOUKA EUGUET" userId="S::hartmann.kouka-euguet@labom2iformation.fr::7787e62f-2bc8-4da8-8694-1ca2a731a354" providerId="AD" clId="Web-{073EF07C-8287-A391-6B27-61B8F1C05A7D}" dt="2025-07-15T13:08:11.804" v="13" actId="20577"/>
          <ac:spMkLst>
            <pc:docMk/>
            <pc:sldMk cId="820568138" sldId="328"/>
            <ac:spMk id="207" creationId="{00000000-0000-0000-0000-000000000000}"/>
          </ac:spMkLst>
        </pc:spChg>
      </pc:sldChg>
      <pc:sldMasterChg chg="modTransition modSldLayout">
        <pc:chgData name="Hartmann KOUKA EUGUET" userId="S::hartmann.kouka-euguet@labom2iformation.fr::7787e62f-2bc8-4da8-8694-1ca2a731a354" providerId="AD" clId="Web-{073EF07C-8287-A391-6B27-61B8F1C05A7D}" dt="2025-07-15T14:01:24.354" v="36"/>
        <pc:sldMasterMkLst>
          <pc:docMk/>
          <pc:sldMasterMk cId="0" sldId="2147483648"/>
        </pc:sldMasterMkLst>
        <pc:sldLayoutChg chg="modTransition">
          <pc:chgData name="Hartmann KOUKA EUGUET" userId="S::hartmann.kouka-euguet@labom2iformation.fr::7787e62f-2bc8-4da8-8694-1ca2a731a354" providerId="AD" clId="Web-{073EF07C-8287-A391-6B27-61B8F1C05A7D}" dt="2025-07-15T14:01:24.354" v="36"/>
          <pc:sldLayoutMkLst>
            <pc:docMk/>
            <pc:sldMasterMk cId="0" sldId="2147483648"/>
            <pc:sldLayoutMk cId="0" sldId="2147483649"/>
          </pc:sldLayoutMkLst>
        </pc:sldLayoutChg>
        <pc:sldLayoutChg chg="modTransition">
          <pc:chgData name="Hartmann KOUKA EUGUET" userId="S::hartmann.kouka-euguet@labom2iformation.fr::7787e62f-2bc8-4da8-8694-1ca2a731a354" providerId="AD" clId="Web-{073EF07C-8287-A391-6B27-61B8F1C05A7D}" dt="2025-07-15T14:01:24.354" v="36"/>
          <pc:sldLayoutMkLst>
            <pc:docMk/>
            <pc:sldMasterMk cId="0" sldId="2147483648"/>
            <pc:sldLayoutMk cId="0" sldId="2147483654"/>
          </pc:sldLayoutMkLst>
        </pc:sldLayoutChg>
        <pc:sldLayoutChg chg="modTransition">
          <pc:chgData name="Hartmann KOUKA EUGUET" userId="S::hartmann.kouka-euguet@labom2iformation.fr::7787e62f-2bc8-4da8-8694-1ca2a731a354" providerId="AD" clId="Web-{073EF07C-8287-A391-6B27-61B8F1C05A7D}" dt="2025-07-15T14:01:24.354" v="36"/>
          <pc:sldLayoutMkLst>
            <pc:docMk/>
            <pc:sldMasterMk cId="0" sldId="2147483648"/>
            <pc:sldLayoutMk cId="0" sldId="2147483655"/>
          </pc:sldLayoutMkLst>
        </pc:sldLayoutChg>
        <pc:sldLayoutChg chg="modTransition">
          <pc:chgData name="Hartmann KOUKA EUGUET" userId="S::hartmann.kouka-euguet@labom2iformation.fr::7787e62f-2bc8-4da8-8694-1ca2a731a354" providerId="AD" clId="Web-{073EF07C-8287-A391-6B27-61B8F1C05A7D}" dt="2025-07-15T14:01:24.354" v="36"/>
          <pc:sldLayoutMkLst>
            <pc:docMk/>
            <pc:sldMasterMk cId="0" sldId="2147483648"/>
            <pc:sldLayoutMk cId="0" sldId="2147483656"/>
          </pc:sldLayoutMkLst>
        </pc:sldLayoutChg>
        <pc:sldLayoutChg chg="modTransition">
          <pc:chgData name="Hartmann KOUKA EUGUET" userId="S::hartmann.kouka-euguet@labom2iformation.fr::7787e62f-2bc8-4da8-8694-1ca2a731a354" providerId="AD" clId="Web-{073EF07C-8287-A391-6B27-61B8F1C05A7D}" dt="2025-07-15T14:01:24.354" v="36"/>
          <pc:sldLayoutMkLst>
            <pc:docMk/>
            <pc:sldMasterMk cId="0" sldId="2147483648"/>
            <pc:sldLayoutMk cId="0" sldId="2147483657"/>
          </pc:sldLayoutMkLst>
        </pc:sldLayoutChg>
        <pc:sldLayoutChg chg="modTransition">
          <pc:chgData name="Hartmann KOUKA EUGUET" userId="S::hartmann.kouka-euguet@labom2iformation.fr::7787e62f-2bc8-4da8-8694-1ca2a731a354" providerId="AD" clId="Web-{073EF07C-8287-A391-6B27-61B8F1C05A7D}" dt="2025-07-15T14:01:24.354" v="36"/>
          <pc:sldLayoutMkLst>
            <pc:docMk/>
            <pc:sldMasterMk cId="0" sldId="2147483648"/>
            <pc:sldLayoutMk cId="0" sldId="2147483658"/>
          </pc:sldLayoutMkLst>
        </pc:sldLayoutChg>
        <pc:sldLayoutChg chg="modTransition">
          <pc:chgData name="Hartmann KOUKA EUGUET" userId="S::hartmann.kouka-euguet@labom2iformation.fr::7787e62f-2bc8-4da8-8694-1ca2a731a354" providerId="AD" clId="Web-{073EF07C-8287-A391-6B27-61B8F1C05A7D}" dt="2025-07-15T14:01:24.354" v="36"/>
          <pc:sldLayoutMkLst>
            <pc:docMk/>
            <pc:sldMasterMk cId="0" sldId="2147483648"/>
            <pc:sldLayoutMk cId="0" sldId="2147483659"/>
          </pc:sldLayoutMkLst>
        </pc:sldLayoutChg>
        <pc:sldLayoutChg chg="modTransition">
          <pc:chgData name="Hartmann KOUKA EUGUET" userId="S::hartmann.kouka-euguet@labom2iformation.fr::7787e62f-2bc8-4da8-8694-1ca2a731a354" providerId="AD" clId="Web-{073EF07C-8287-A391-6B27-61B8F1C05A7D}" dt="2025-07-15T14:01:24.354" v="36"/>
          <pc:sldLayoutMkLst>
            <pc:docMk/>
            <pc:sldMasterMk cId="0" sldId="2147483648"/>
            <pc:sldLayoutMk cId="0" sldId="2147483660"/>
          </pc:sldLayoutMkLst>
        </pc:sldLayoutChg>
      </pc:sldMasterChg>
    </pc:docChg>
  </pc:docChgLst>
  <pc:docChgLst>
    <pc:chgData name="Gael COQUELLE" userId="S::gael.coquelle@labom2iformation.fr::687410c3-b896-481b-8d93-d66a5e50a530" providerId="AD" clId="Web-{41C96C60-B9B7-3350-7251-D88E5E421D0E}"/>
    <pc:docChg chg="addSld delSld modSld">
      <pc:chgData name="Gael COQUELLE" userId="S::gael.coquelle@labom2iformation.fr::687410c3-b896-481b-8d93-d66a5e50a530" providerId="AD" clId="Web-{41C96C60-B9B7-3350-7251-D88E5E421D0E}" dt="2025-07-15T13:54:53.626" v="60" actId="20577"/>
      <pc:docMkLst>
        <pc:docMk/>
      </pc:docMkLst>
      <pc:sldChg chg="modSp">
        <pc:chgData name="Gael COQUELLE" userId="S::gael.coquelle@labom2iformation.fr::687410c3-b896-481b-8d93-d66a5e50a530" providerId="AD" clId="Web-{41C96C60-B9B7-3350-7251-D88E5E421D0E}" dt="2025-07-15T13:53:35.123" v="54" actId="20577"/>
        <pc:sldMkLst>
          <pc:docMk/>
          <pc:sldMk cId="1175559408" sldId="287"/>
        </pc:sldMkLst>
        <pc:spChg chg="mod">
          <ac:chgData name="Gael COQUELLE" userId="S::gael.coquelle@labom2iformation.fr::687410c3-b896-481b-8d93-d66a5e50a530" providerId="AD" clId="Web-{41C96C60-B9B7-3350-7251-D88E5E421D0E}" dt="2025-07-15T13:53:35.123" v="54" actId="20577"/>
          <ac:spMkLst>
            <pc:docMk/>
            <pc:sldMk cId="1175559408" sldId="287"/>
            <ac:spMk id="4" creationId="{E549CF22-8FA6-E1AB-A008-75A4B755E9D0}"/>
          </ac:spMkLst>
        </pc:spChg>
      </pc:sldChg>
      <pc:sldChg chg="modSp">
        <pc:chgData name="Gael COQUELLE" userId="S::gael.coquelle@labom2iformation.fr::687410c3-b896-481b-8d93-d66a5e50a530" providerId="AD" clId="Web-{41C96C60-B9B7-3350-7251-D88E5E421D0E}" dt="2025-07-15T13:31:08.814" v="16" actId="20577"/>
        <pc:sldMkLst>
          <pc:docMk/>
          <pc:sldMk cId="170016321" sldId="291"/>
        </pc:sldMkLst>
        <pc:spChg chg="mod">
          <ac:chgData name="Gael COQUELLE" userId="S::gael.coquelle@labom2iformation.fr::687410c3-b896-481b-8d93-d66a5e50a530" providerId="AD" clId="Web-{41C96C60-B9B7-3350-7251-D88E5E421D0E}" dt="2025-07-15T13:31:08.814" v="16" actId="20577"/>
          <ac:spMkLst>
            <pc:docMk/>
            <pc:sldMk cId="170016321" sldId="291"/>
            <ac:spMk id="207" creationId="{00000000-0000-0000-0000-000000000000}"/>
          </ac:spMkLst>
        </pc:spChg>
      </pc:sldChg>
      <pc:sldChg chg="modSp">
        <pc:chgData name="Gael COQUELLE" userId="S::gael.coquelle@labom2iformation.fr::687410c3-b896-481b-8d93-d66a5e50a530" providerId="AD" clId="Web-{41C96C60-B9B7-3350-7251-D88E5E421D0E}" dt="2025-07-15T13:31:06.220" v="11" actId="20577"/>
        <pc:sldMkLst>
          <pc:docMk/>
          <pc:sldMk cId="1719865996" sldId="299"/>
        </pc:sldMkLst>
        <pc:spChg chg="mod">
          <ac:chgData name="Gael COQUELLE" userId="S::gael.coquelle@labom2iformation.fr::687410c3-b896-481b-8d93-d66a5e50a530" providerId="AD" clId="Web-{41C96C60-B9B7-3350-7251-D88E5E421D0E}" dt="2025-07-15T13:31:06.220" v="11" actId="20577"/>
          <ac:spMkLst>
            <pc:docMk/>
            <pc:sldMk cId="1719865996" sldId="299"/>
            <ac:spMk id="207" creationId="{95EF2F20-99FC-E4DD-30EC-D32CA3221536}"/>
          </ac:spMkLst>
        </pc:spChg>
      </pc:sldChg>
      <pc:sldChg chg="delSp">
        <pc:chgData name="Gael COQUELLE" userId="S::gael.coquelle@labom2iformation.fr::687410c3-b896-481b-8d93-d66a5e50a530" providerId="AD" clId="Web-{41C96C60-B9B7-3350-7251-D88E5E421D0E}" dt="2025-07-15T13:49:16.099" v="34"/>
        <pc:sldMkLst>
          <pc:docMk/>
          <pc:sldMk cId="2212090138" sldId="316"/>
        </pc:sldMkLst>
        <pc:spChg chg="del">
          <ac:chgData name="Gael COQUELLE" userId="S::gael.coquelle@labom2iformation.fr::687410c3-b896-481b-8d93-d66a5e50a530" providerId="AD" clId="Web-{41C96C60-B9B7-3350-7251-D88E5E421D0E}" dt="2025-07-15T13:49:16.099" v="34"/>
          <ac:spMkLst>
            <pc:docMk/>
            <pc:sldMk cId="2212090138" sldId="316"/>
            <ac:spMk id="8" creationId="{4CB010B6-BA71-41DB-E3CD-59DAD53EB32B}"/>
          </ac:spMkLst>
        </pc:spChg>
      </pc:sldChg>
      <pc:sldChg chg="addSp modSp">
        <pc:chgData name="Gael COQUELLE" userId="S::gael.coquelle@labom2iformation.fr::687410c3-b896-481b-8d93-d66a5e50a530" providerId="AD" clId="Web-{41C96C60-B9B7-3350-7251-D88E5E421D0E}" dt="2025-07-15T13:54:53.626" v="60" actId="20577"/>
        <pc:sldMkLst>
          <pc:docMk/>
          <pc:sldMk cId="398458957" sldId="318"/>
        </pc:sldMkLst>
        <pc:spChg chg="add mod">
          <ac:chgData name="Gael COQUELLE" userId="S::gael.coquelle@labom2iformation.fr::687410c3-b896-481b-8d93-d66a5e50a530" providerId="AD" clId="Web-{41C96C60-B9B7-3350-7251-D88E5E421D0E}" dt="2025-07-15T13:54:53.626" v="60" actId="20577"/>
          <ac:spMkLst>
            <pc:docMk/>
            <pc:sldMk cId="398458957" sldId="318"/>
            <ac:spMk id="3" creationId="{35E0E5AC-F868-830A-A314-630FB4ACA230}"/>
          </ac:spMkLst>
        </pc:spChg>
        <pc:spChg chg="mod">
          <ac:chgData name="Gael COQUELLE" userId="S::gael.coquelle@labom2iformation.fr::687410c3-b896-481b-8d93-d66a5e50a530" providerId="AD" clId="Web-{41C96C60-B9B7-3350-7251-D88E5E421D0E}" dt="2025-07-15T13:31:07.892" v="14" actId="20577"/>
          <ac:spMkLst>
            <pc:docMk/>
            <pc:sldMk cId="398458957" sldId="318"/>
            <ac:spMk id="207" creationId="{74325B3E-542C-1D4D-1ED0-06B45CFDC725}"/>
          </ac:spMkLst>
        </pc:spChg>
        <pc:graphicFrameChg chg="mod modGraphic">
          <ac:chgData name="Gael COQUELLE" userId="S::gael.coquelle@labom2iformation.fr::687410c3-b896-481b-8d93-d66a5e50a530" providerId="AD" clId="Web-{41C96C60-B9B7-3350-7251-D88E5E421D0E}" dt="2025-07-15T13:50:30.102" v="52"/>
          <ac:graphicFrameMkLst>
            <pc:docMk/>
            <pc:sldMk cId="398458957" sldId="318"/>
            <ac:graphicFrameMk id="15" creationId="{1761293C-A6A2-5CD6-BE49-60EB8296E238}"/>
          </ac:graphicFrameMkLst>
        </pc:graphicFrameChg>
      </pc:sldChg>
      <pc:sldChg chg="addSp delSp modSp">
        <pc:chgData name="Gael COQUELLE" userId="S::gael.coquelle@labom2iformation.fr::687410c3-b896-481b-8d93-d66a5e50a530" providerId="AD" clId="Web-{41C96C60-B9B7-3350-7251-D88E5E421D0E}" dt="2025-07-15T13:31:30.846" v="17"/>
        <pc:sldMkLst>
          <pc:docMk/>
          <pc:sldMk cId="3417558516" sldId="327"/>
        </pc:sldMkLst>
        <pc:spChg chg="add del mod">
          <ac:chgData name="Gael COQUELLE" userId="S::gael.coquelle@labom2iformation.fr::687410c3-b896-481b-8d93-d66a5e50a530" providerId="AD" clId="Web-{41C96C60-B9B7-3350-7251-D88E5E421D0E}" dt="2025-07-15T13:31:30.846" v="17"/>
          <ac:spMkLst>
            <pc:docMk/>
            <pc:sldMk cId="3417558516" sldId="327"/>
            <ac:spMk id="4" creationId="{4A13D8F8-046F-AAA1-E183-9A1865C5F34A}"/>
          </ac:spMkLst>
        </pc:spChg>
      </pc:sldChg>
      <pc:sldChg chg="modSp add del">
        <pc:chgData name="Gael COQUELLE" userId="S::gael.coquelle@labom2iformation.fr::687410c3-b896-481b-8d93-d66a5e50a530" providerId="AD" clId="Web-{41C96C60-B9B7-3350-7251-D88E5E421D0E}" dt="2025-07-15T13:41:51.944" v="19" actId="20577"/>
        <pc:sldMkLst>
          <pc:docMk/>
          <pc:sldMk cId="820568138" sldId="328"/>
        </pc:sldMkLst>
        <pc:spChg chg="mod">
          <ac:chgData name="Gael COQUELLE" userId="S::gael.coquelle@labom2iformation.fr::687410c3-b896-481b-8d93-d66a5e50a530" providerId="AD" clId="Web-{41C96C60-B9B7-3350-7251-D88E5E421D0E}" dt="2025-07-15T13:41:51.944" v="19" actId="20577"/>
          <ac:spMkLst>
            <pc:docMk/>
            <pc:sldMk cId="820568138" sldId="328"/>
            <ac:spMk id="7" creationId="{8F5170C6-545E-0F14-9360-471ACD639772}"/>
          </ac:spMkLst>
        </pc:spChg>
      </pc:sldChg>
    </pc:docChg>
  </pc:docChgLst>
  <pc:docChgLst>
    <pc:chgData name="Gael COQUELLE" userId="S::gael.coquelle@labom2iformation.fr::687410c3-b896-481b-8d93-d66a5e50a530" providerId="AD" clId="Web-{258C5FFB-6763-A414-7EAA-4136AC10002E}"/>
    <pc:docChg chg="modSld">
      <pc:chgData name="Gael COQUELLE" userId="S::gael.coquelle@labom2iformation.fr::687410c3-b896-481b-8d93-d66a5e50a530" providerId="AD" clId="Web-{258C5FFB-6763-A414-7EAA-4136AC10002E}" dt="2025-07-15T13:09:05.829" v="5" actId="1076"/>
      <pc:docMkLst>
        <pc:docMk/>
      </pc:docMkLst>
      <pc:sldChg chg="modSp">
        <pc:chgData name="Gael COQUELLE" userId="S::gael.coquelle@labom2iformation.fr::687410c3-b896-481b-8d93-d66a5e50a530" providerId="AD" clId="Web-{258C5FFB-6763-A414-7EAA-4136AC10002E}" dt="2025-07-15T13:09:05.829" v="5" actId="1076"/>
        <pc:sldMkLst>
          <pc:docMk/>
          <pc:sldMk cId="0" sldId="283"/>
        </pc:sldMkLst>
        <pc:spChg chg="mod">
          <ac:chgData name="Gael COQUELLE" userId="S::gael.coquelle@labom2iformation.fr::687410c3-b896-481b-8d93-d66a5e50a530" providerId="AD" clId="Web-{258C5FFB-6763-A414-7EAA-4136AC10002E}" dt="2025-07-15T13:09:03.548" v="4" actId="1076"/>
          <ac:spMkLst>
            <pc:docMk/>
            <pc:sldMk cId="0" sldId="283"/>
            <ac:spMk id="540" creationId="{00000000-0000-0000-0000-000000000000}"/>
          </ac:spMkLst>
        </pc:spChg>
        <pc:picChg chg="mod">
          <ac:chgData name="Gael COQUELLE" userId="S::gael.coquelle@labom2iformation.fr::687410c3-b896-481b-8d93-d66a5e50a530" providerId="AD" clId="Web-{258C5FFB-6763-A414-7EAA-4136AC10002E}" dt="2025-07-15T13:09:05.829" v="5" actId="1076"/>
          <ac:picMkLst>
            <pc:docMk/>
            <pc:sldMk cId="0" sldId="283"/>
            <ac:picMk id="7" creationId="{8E988932-03DC-37FD-D2C1-6DCDF674BA25}"/>
          </ac:picMkLst>
        </pc:picChg>
      </pc:sldChg>
      <pc:sldChg chg="modSp">
        <pc:chgData name="Gael COQUELLE" userId="S::gael.coquelle@labom2iformation.fr::687410c3-b896-481b-8d93-d66a5e50a530" providerId="AD" clId="Web-{258C5FFB-6763-A414-7EAA-4136AC10002E}" dt="2025-07-15T13:08:58.032" v="3" actId="20577"/>
        <pc:sldMkLst>
          <pc:docMk/>
          <pc:sldMk cId="2550871206" sldId="314"/>
        </pc:sldMkLst>
        <pc:spChg chg="mod">
          <ac:chgData name="Gael COQUELLE" userId="S::gael.coquelle@labom2iformation.fr::687410c3-b896-481b-8d93-d66a5e50a530" providerId="AD" clId="Web-{258C5FFB-6763-A414-7EAA-4136AC10002E}" dt="2025-07-15T13:08:58.032" v="3" actId="20577"/>
          <ac:spMkLst>
            <pc:docMk/>
            <pc:sldMk cId="2550871206" sldId="314"/>
            <ac:spMk id="8" creationId="{B7E968C9-82C8-9AB4-A787-09846297C560}"/>
          </ac:spMkLst>
        </pc:spChg>
      </pc:sldChg>
    </pc:docChg>
  </pc:docChgLst>
  <pc:docChgLst>
    <pc:chgData name="Hartmann KOUKA EUGUET" userId="S::hartmann.kouka-euguet@labom2iformation.fr::7787e62f-2bc8-4da8-8694-1ca2a731a354" providerId="AD" clId="Web-{242D1ACB-CA78-D50E-634B-59D18C24AFED}"/>
    <pc:docChg chg="modSld">
      <pc:chgData name="Hartmann KOUKA EUGUET" userId="S::hartmann.kouka-euguet@labom2iformation.fr::7787e62f-2bc8-4da8-8694-1ca2a731a354" providerId="AD" clId="Web-{242D1ACB-CA78-D50E-634B-59D18C24AFED}" dt="2025-07-15T14:32:58.135" v="7"/>
      <pc:docMkLst>
        <pc:docMk/>
      </pc:docMkLst>
      <pc:sldChg chg="modSp">
        <pc:chgData name="Hartmann KOUKA EUGUET" userId="S::hartmann.kouka-euguet@labom2iformation.fr::7787e62f-2bc8-4da8-8694-1ca2a731a354" providerId="AD" clId="Web-{242D1ACB-CA78-D50E-634B-59D18C24AFED}" dt="2025-07-15T14:32:58.135" v="7"/>
        <pc:sldMkLst>
          <pc:docMk/>
          <pc:sldMk cId="398458957" sldId="318"/>
        </pc:sldMkLst>
        <pc:graphicFrameChg chg="mod modGraphic">
          <ac:chgData name="Hartmann KOUKA EUGUET" userId="S::hartmann.kouka-euguet@labom2iformation.fr::7787e62f-2bc8-4da8-8694-1ca2a731a354" providerId="AD" clId="Web-{242D1ACB-CA78-D50E-634B-59D18C24AFED}" dt="2025-07-15T14:32:58.135" v="7"/>
          <ac:graphicFrameMkLst>
            <pc:docMk/>
            <pc:sldMk cId="398458957" sldId="318"/>
            <ac:graphicFrameMk id="8" creationId="{A05A20C2-3AEA-AE57-74CD-5F9821C61AC5}"/>
          </ac:graphicFrameMkLst>
        </pc:graphicFrame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_145_6937D78C.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46_D0A63F02.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46_D0A63F021.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1" Type="http://schemas.openxmlformats.org/officeDocument/2006/relationships/oleObject" Target="file:///D:\Supports%20Final%20-%20phase%201\01-Phase%20initialisation\03PAdBs%20-%20Macro_Planning.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fr-FR"/>
              <a:t>Score d'intérêt et d'influence par partie prenante</a:t>
            </a:r>
          </a:p>
        </c:rich>
      </c:tx>
      <c:overlay val="0"/>
    </c:title>
    <c:autoTitleDeleted val="0"/>
    <c:plotArea>
      <c:layout/>
      <c:barChart>
        <c:barDir val="col"/>
        <c:grouping val="clustered"/>
        <c:varyColors val="0"/>
        <c:ser>
          <c:idx val="0"/>
          <c:order val="0"/>
          <c:tx>
            <c:strRef>
              <c:f>Analyses!$E$1</c:f>
              <c:strCache>
                <c:ptCount val="1"/>
                <c:pt idx="0">
                  <c:v>Score Intérêt</c:v>
                </c:pt>
              </c:strCache>
            </c:strRef>
          </c:tx>
          <c:spPr>
            <a:ln>
              <a:prstDash val="solid"/>
            </a:ln>
          </c:spPr>
          <c:invertIfNegative val="0"/>
          <c:cat>
            <c:strRef>
              <c:f>(Analyses!$A$2:$A$13,Analyses!$A$20:$A$26)</c:f>
              <c:strCache>
                <c:ptCount val="19"/>
                <c:pt idx="0">
                  <c:v>Régie Autonome </c:v>
                </c:pt>
                <c:pt idx="1">
                  <c:v>Cabinet Valeur Plus</c:v>
                </c:pt>
                <c:pt idx="2">
                  <c:v>Représentants des Usagers</c:v>
                </c:pt>
                <c:pt idx="3">
                  <c:v>Représentants des Conducteurs</c:v>
                </c:pt>
                <c:pt idx="4">
                  <c:v>Services Municipaux </c:v>
                </c:pt>
                <c:pt idx="5">
                  <c:v>Entreprises de Nettoyage et de Maintenance</c:v>
                </c:pt>
                <c:pt idx="6">
                  <c:v>Entreprises Industrielles</c:v>
                </c:pt>
                <c:pt idx="7">
                  <c:v>Usagers Finaux</c:v>
                </c:pt>
                <c:pt idx="8">
                  <c:v>Chauffeurs de bus</c:v>
                </c:pt>
                <c:pt idx="9">
                  <c:v>Ville de Nîmes </c:v>
                </c:pt>
                <c:pt idx="10">
                  <c:v>Grand Public / Passants</c:v>
                </c:pt>
                <c:pt idx="11">
                  <c:v>Indésirables</c:v>
                </c:pt>
                <c:pt idx="15">
                  <c:v>Niveau d'intérêt</c:v>
                </c:pt>
                <c:pt idx="16">
                  <c:v>Élevé</c:v>
                </c:pt>
                <c:pt idx="17">
                  <c:v>Moyenne</c:v>
                </c:pt>
                <c:pt idx="18">
                  <c:v>Faible</c:v>
                </c:pt>
              </c:strCache>
              <c:extLst/>
            </c:strRef>
          </c:cat>
          <c:val>
            <c:numRef>
              <c:f>Analyses!$E$2:$E$13</c:f>
              <c:numCache>
                <c:formatCode>General</c:formatCode>
                <c:ptCount val="12"/>
                <c:pt idx="0">
                  <c:v>3</c:v>
                </c:pt>
                <c:pt idx="1">
                  <c:v>3</c:v>
                </c:pt>
                <c:pt idx="2">
                  <c:v>3</c:v>
                </c:pt>
                <c:pt idx="3">
                  <c:v>3</c:v>
                </c:pt>
                <c:pt idx="4">
                  <c:v>3</c:v>
                </c:pt>
                <c:pt idx="5">
                  <c:v>3</c:v>
                </c:pt>
                <c:pt idx="6">
                  <c:v>3</c:v>
                </c:pt>
                <c:pt idx="7">
                  <c:v>3</c:v>
                </c:pt>
                <c:pt idx="8">
                  <c:v>3</c:v>
                </c:pt>
                <c:pt idx="9">
                  <c:v>3</c:v>
                </c:pt>
                <c:pt idx="10">
                  <c:v>1</c:v>
                </c:pt>
                <c:pt idx="11">
                  <c:v>1</c:v>
                </c:pt>
              </c:numCache>
              <c:extLst/>
            </c:numRef>
          </c:val>
          <c:extLst>
            <c:ext xmlns:c16="http://schemas.microsoft.com/office/drawing/2014/chart" uri="{C3380CC4-5D6E-409C-BE32-E72D297353CC}">
              <c16:uniqueId val="{00000000-1550-46DE-90B6-8C8AAE052632}"/>
            </c:ext>
          </c:extLst>
        </c:ser>
        <c:ser>
          <c:idx val="1"/>
          <c:order val="1"/>
          <c:tx>
            <c:strRef>
              <c:f>Analyses!$F$1</c:f>
              <c:strCache>
                <c:ptCount val="1"/>
                <c:pt idx="0">
                  <c:v>Score Influence</c:v>
                </c:pt>
              </c:strCache>
            </c:strRef>
          </c:tx>
          <c:spPr>
            <a:ln>
              <a:prstDash val="solid"/>
            </a:ln>
          </c:spPr>
          <c:invertIfNegative val="0"/>
          <c:cat>
            <c:strRef>
              <c:f>(Analyses!$A$2:$A$13,Analyses!$A$20:$A$26)</c:f>
              <c:strCache>
                <c:ptCount val="19"/>
                <c:pt idx="0">
                  <c:v>Régie Autonome </c:v>
                </c:pt>
                <c:pt idx="1">
                  <c:v>Cabinet Valeur Plus</c:v>
                </c:pt>
                <c:pt idx="2">
                  <c:v>Représentants des Usagers</c:v>
                </c:pt>
                <c:pt idx="3">
                  <c:v>Représentants des Conducteurs</c:v>
                </c:pt>
                <c:pt idx="4">
                  <c:v>Services Municipaux </c:v>
                </c:pt>
                <c:pt idx="5">
                  <c:v>Entreprises de Nettoyage et de Maintenance</c:v>
                </c:pt>
                <c:pt idx="6">
                  <c:v>Entreprises Industrielles</c:v>
                </c:pt>
                <c:pt idx="7">
                  <c:v>Usagers Finaux</c:v>
                </c:pt>
                <c:pt idx="8">
                  <c:v>Chauffeurs de bus</c:v>
                </c:pt>
                <c:pt idx="9">
                  <c:v>Ville de Nîmes </c:v>
                </c:pt>
                <c:pt idx="10">
                  <c:v>Grand Public / Passants</c:v>
                </c:pt>
                <c:pt idx="11">
                  <c:v>Indésirables</c:v>
                </c:pt>
                <c:pt idx="15">
                  <c:v>Niveau d'intérêt</c:v>
                </c:pt>
                <c:pt idx="16">
                  <c:v>Élevé</c:v>
                </c:pt>
                <c:pt idx="17">
                  <c:v>Moyenne</c:v>
                </c:pt>
                <c:pt idx="18">
                  <c:v>Faible</c:v>
                </c:pt>
              </c:strCache>
              <c:extLst/>
            </c:strRef>
          </c:cat>
          <c:val>
            <c:numRef>
              <c:f>Analyses!$F$2:$F$13</c:f>
              <c:numCache>
                <c:formatCode>General</c:formatCode>
                <c:ptCount val="12"/>
                <c:pt idx="0">
                  <c:v>3</c:v>
                </c:pt>
                <c:pt idx="1">
                  <c:v>2</c:v>
                </c:pt>
                <c:pt idx="2">
                  <c:v>2</c:v>
                </c:pt>
                <c:pt idx="3">
                  <c:v>2</c:v>
                </c:pt>
                <c:pt idx="4">
                  <c:v>2</c:v>
                </c:pt>
                <c:pt idx="5">
                  <c:v>2</c:v>
                </c:pt>
                <c:pt idx="6">
                  <c:v>3</c:v>
                </c:pt>
                <c:pt idx="7">
                  <c:v>1</c:v>
                </c:pt>
                <c:pt idx="8">
                  <c:v>1</c:v>
                </c:pt>
                <c:pt idx="9">
                  <c:v>2</c:v>
                </c:pt>
                <c:pt idx="10">
                  <c:v>1</c:v>
                </c:pt>
                <c:pt idx="11">
                  <c:v>1</c:v>
                </c:pt>
              </c:numCache>
              <c:extLst/>
            </c:numRef>
          </c:val>
          <c:extLst>
            <c:ext xmlns:c16="http://schemas.microsoft.com/office/drawing/2014/chart" uri="{C3380CC4-5D6E-409C-BE32-E72D297353CC}">
              <c16:uniqueId val="{00000001-1550-46DE-90B6-8C8AAE052632}"/>
            </c:ext>
          </c:extLst>
        </c:ser>
        <c:dLbls>
          <c:showLegendKey val="0"/>
          <c:showVal val="0"/>
          <c:showCatName val="0"/>
          <c:showSerName val="0"/>
          <c:showPercent val="0"/>
          <c:showBubbleSize val="0"/>
        </c:dLbls>
        <c:gapWidth val="150"/>
        <c:axId val="10"/>
        <c:axId val="100"/>
      </c:barChart>
      <c:catAx>
        <c:axId val="10"/>
        <c:scaling>
          <c:orientation val="minMax"/>
        </c:scaling>
        <c:delete val="0"/>
        <c:axPos val="b"/>
        <c:title>
          <c:tx>
            <c:rich>
              <a:bodyPr/>
              <a:lstStyle/>
              <a:p>
                <a:pPr>
                  <a:defRPr/>
                </a:pPr>
                <a:r>
                  <a:rPr lang="fr-FR"/>
                  <a:t>Partie Prenante</a:t>
                </a:r>
              </a:p>
            </c:rich>
          </c:tx>
          <c:overlay val="0"/>
        </c:title>
        <c:numFmt formatCode="General" sourceLinked="1"/>
        <c:majorTickMark val="none"/>
        <c:minorTickMark val="none"/>
        <c:tickLblPos val="nextTo"/>
        <c:crossAx val="100"/>
        <c:crosses val="autoZero"/>
        <c:auto val="0"/>
        <c:lblAlgn val="ctr"/>
        <c:lblOffset val="100"/>
        <c:noMultiLvlLbl val="0"/>
      </c:catAx>
      <c:valAx>
        <c:axId val="100"/>
        <c:scaling>
          <c:orientation val="minMax"/>
        </c:scaling>
        <c:delete val="0"/>
        <c:axPos val="l"/>
        <c:majorGridlines/>
        <c:title>
          <c:tx>
            <c:rich>
              <a:bodyPr/>
              <a:lstStyle/>
              <a:p>
                <a:pPr>
                  <a:defRPr/>
                </a:pPr>
                <a:r>
                  <a:rPr lang="fr-FR"/>
                  <a:t>Score</a:t>
                </a:r>
              </a:p>
            </c:rich>
          </c:tx>
          <c:overlay val="0"/>
        </c:title>
        <c:numFmt formatCode="General" sourceLinked="1"/>
        <c:majorTickMark val="none"/>
        <c:minorTickMark val="none"/>
        <c:tickLblPos val="nextTo"/>
        <c:crossAx val="10"/>
        <c:crosses val="autoZero"/>
        <c:crossBetween val="between"/>
      </c:valAx>
    </c:plotArea>
    <c:legend>
      <c:legendPos val="r"/>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Répartition des niveaux d'intérêt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Analyses!$B$23</c:f>
              <c:strCache>
                <c:ptCount val="1"/>
                <c:pt idx="0">
                  <c:v>Nombre</c:v>
                </c:pt>
              </c:strCache>
            </c:strRef>
          </c:tx>
          <c:dPt>
            <c:idx val="0"/>
            <c:bubble3D val="0"/>
            <c:spPr>
              <a:solidFill>
                <a:srgbClr val="C00000"/>
              </a:solidFill>
              <a:ln w="19050">
                <a:solidFill>
                  <a:schemeClr val="lt1"/>
                </a:solidFill>
              </a:ln>
              <a:effectLst/>
            </c:spPr>
            <c:extLst>
              <c:ext xmlns:c16="http://schemas.microsoft.com/office/drawing/2014/chart" uri="{C3380CC4-5D6E-409C-BE32-E72D297353CC}">
                <c16:uniqueId val="{00000001-CD80-4905-A315-685D184E8E5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D80-4905-A315-685D184E8E5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D80-4905-A315-685D184E8E5D}"/>
              </c:ext>
            </c:extLst>
          </c:dPt>
          <c:dLbls>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fr-FR"/>
                </a:p>
              </c:txPr>
              <c:dLblPos val="ctr"/>
              <c:showLegendKey val="0"/>
              <c:showVal val="0"/>
              <c:showCatName val="0"/>
              <c:showSerName val="0"/>
              <c:showPercent val="1"/>
              <c:showBubbleSize val="0"/>
              <c:extLst>
                <c:ext xmlns:c16="http://schemas.microsoft.com/office/drawing/2014/chart" uri="{C3380CC4-5D6E-409C-BE32-E72D297353CC}">
                  <c16:uniqueId val="{00000001-CD80-4905-A315-685D184E8E5D}"/>
                </c:ext>
              </c:extLst>
            </c:dLbl>
            <c:dLbl>
              <c:idx val="2"/>
              <c:layout>
                <c:manualLayout>
                  <c:x val="8.8017742085066436E-2"/>
                  <c:y val="0.11011309023265296"/>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CD80-4905-A315-685D184E8E5D}"/>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fr-FR"/>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Analyses!$A$24:$A$26</c:f>
              <c:strCache>
                <c:ptCount val="3"/>
                <c:pt idx="0">
                  <c:v>Élevé</c:v>
                </c:pt>
                <c:pt idx="1">
                  <c:v>Moyenne</c:v>
                </c:pt>
                <c:pt idx="2">
                  <c:v>Faible</c:v>
                </c:pt>
              </c:strCache>
            </c:strRef>
          </c:cat>
          <c:val>
            <c:numRef>
              <c:f>Analyses!$B$24:$B$26</c:f>
              <c:numCache>
                <c:formatCode>General</c:formatCode>
                <c:ptCount val="3"/>
                <c:pt idx="0">
                  <c:v>10</c:v>
                </c:pt>
                <c:pt idx="1">
                  <c:v>0</c:v>
                </c:pt>
                <c:pt idx="2">
                  <c:v>2</c:v>
                </c:pt>
              </c:numCache>
            </c:numRef>
          </c:val>
          <c:extLst>
            <c:ext xmlns:c16="http://schemas.microsoft.com/office/drawing/2014/chart" uri="{C3380CC4-5D6E-409C-BE32-E72D297353CC}">
              <c16:uniqueId val="{00000006-CD80-4905-A315-685D184E8E5D}"/>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Répartition</a:t>
            </a:r>
            <a:r>
              <a:rPr lang="en-US" baseline="0"/>
              <a:t> des niveaux d'influence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Analyses!$B$28</c:f>
              <c:strCache>
                <c:ptCount val="1"/>
                <c:pt idx="0">
                  <c:v>Nombre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C45-4809-8676-E7B0DBFCABD0}"/>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FC45-4809-8676-E7B0DBFCABD0}"/>
              </c:ext>
            </c:extLst>
          </c:dPt>
          <c:dLbls>
            <c:dLbl>
              <c:idx val="0"/>
              <c:layout>
                <c:manualLayout>
                  <c:x val="-7.9046114239883308E-2"/>
                  <c:y val="0.10629191170297037"/>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C45-4809-8676-E7B0DBFCABD0}"/>
                </c:ext>
              </c:extLst>
            </c:dLbl>
            <c:dLbl>
              <c:idx val="1"/>
              <c:layout>
                <c:manualLayout>
                  <c:x val="8.4597044020621431E-2"/>
                  <c:y val="-9.7019774475339479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C45-4809-8676-E7B0DBFCABD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Analyses!$A$29:$A$30</c:f>
              <c:strCache>
                <c:ptCount val="2"/>
                <c:pt idx="0">
                  <c:v>Élevé</c:v>
                </c:pt>
                <c:pt idx="1">
                  <c:v>Moyenne</c:v>
                </c:pt>
              </c:strCache>
            </c:strRef>
          </c:cat>
          <c:val>
            <c:numRef>
              <c:f>Analyses!$B$29:$B$30</c:f>
              <c:numCache>
                <c:formatCode>General</c:formatCode>
                <c:ptCount val="2"/>
                <c:pt idx="0">
                  <c:v>2</c:v>
                </c:pt>
                <c:pt idx="1">
                  <c:v>6</c:v>
                </c:pt>
              </c:numCache>
            </c:numRef>
          </c:val>
          <c:extLst>
            <c:ext xmlns:c16="http://schemas.microsoft.com/office/drawing/2014/chart" uri="{C3380CC4-5D6E-409C-BE32-E72D297353CC}">
              <c16:uniqueId val="{00000004-FC45-4809-8676-E7B0DBFCABD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fr-FR" baseline="0"/>
              <a:t>Durée des tâches</a:t>
            </a:r>
            <a:r>
              <a:rPr lang="fr-FR"/>
              <a:t> – Projet AdB de Nîmes</a:t>
            </a:r>
          </a:p>
        </c:rich>
      </c:tx>
      <c:overlay val="0"/>
    </c:title>
    <c:autoTitleDeleted val="0"/>
    <c:plotArea>
      <c:layout/>
      <c:barChart>
        <c:barDir val="col"/>
        <c:grouping val="clustered"/>
        <c:varyColors val="0"/>
        <c:ser>
          <c:idx val="0"/>
          <c:order val="0"/>
          <c:tx>
            <c:strRef>
              <c:f>'Macro Planning'!$E$1</c:f>
              <c:strCache>
                <c:ptCount val="1"/>
                <c:pt idx="0">
                  <c:v>Durée (jours)</c:v>
                </c:pt>
              </c:strCache>
            </c:strRef>
          </c:tx>
          <c:spPr>
            <a:ln>
              <a:prstDash val="solid"/>
            </a:ln>
          </c:spPr>
          <c:invertIfNegative val="0"/>
          <c:cat>
            <c:strRef>
              <c:f>'Macro Planning'!$B$2:$B$17</c:f>
              <c:strCache>
                <c:ptCount val="16"/>
                <c:pt idx="0">
                  <c:v>Finalisation du CdCF, validation interne</c:v>
                </c:pt>
                <c:pt idx="1">
                  <c:v>Consultation industrielle (dialogue compétitif)</c:v>
                </c:pt>
                <c:pt idx="2">
                  <c:v>Réception et analyse des propositions</c:v>
                </c:pt>
                <c:pt idx="3">
                  <c:v>Choix du titulaire du marché</c:v>
                </c:pt>
                <c:pt idx="4">
                  <c:v>Conception technique des AdB</c:v>
                </c:pt>
                <c:pt idx="5">
                  <c:v>Fabrication des prototypes</c:v>
                </c:pt>
                <c:pt idx="6">
                  <c:v>Tests fonctionnels et ergonomiques</c:v>
                </c:pt>
                <c:pt idx="7">
                  <c:v>Ajustements et validation finale</c:v>
                </c:pt>
                <c:pt idx="8">
                  <c:v>Planification logistique, validation voirie</c:v>
                </c:pt>
                <c:pt idx="9">
                  <c:v>Achat série des AdB</c:v>
                </c:pt>
                <c:pt idx="10">
                  <c:v>Neutralisation de chantier pour zone climatique</c:v>
                </c:pt>
                <c:pt idx="11">
                  <c:v>Installation Ligne 1 + suivi initial</c:v>
                </c:pt>
                <c:pt idx="12">
                  <c:v>Installation Ligne 2 + retours usagers</c:v>
                </c:pt>
                <c:pt idx="13">
                  <c:v>Installation Ligne 3 + maintenance locale</c:v>
                </c:pt>
                <c:pt idx="14">
                  <c:v>Installation Lignes 4 &amp; 5 + déploiement complet</c:v>
                </c:pt>
                <c:pt idx="15">
                  <c:v>Suivi des performances et retours d'usagers(ajustements, tests, imprévus)</c:v>
                </c:pt>
              </c:strCache>
            </c:strRef>
          </c:cat>
          <c:val>
            <c:numRef>
              <c:f>'Macro Planning'!$E$2:$E$17</c:f>
              <c:numCache>
                <c:formatCode>0</c:formatCode>
                <c:ptCount val="16"/>
                <c:pt idx="0">
                  <c:v>15</c:v>
                </c:pt>
                <c:pt idx="1">
                  <c:v>30</c:v>
                </c:pt>
                <c:pt idx="2">
                  <c:v>20</c:v>
                </c:pt>
                <c:pt idx="3">
                  <c:v>15</c:v>
                </c:pt>
                <c:pt idx="4">
                  <c:v>40</c:v>
                </c:pt>
                <c:pt idx="5">
                  <c:v>15</c:v>
                </c:pt>
                <c:pt idx="6">
                  <c:v>15</c:v>
                </c:pt>
                <c:pt idx="7">
                  <c:v>15</c:v>
                </c:pt>
                <c:pt idx="8">
                  <c:v>20</c:v>
                </c:pt>
                <c:pt idx="9">
                  <c:v>99</c:v>
                </c:pt>
                <c:pt idx="10">
                  <c:v>56</c:v>
                </c:pt>
                <c:pt idx="11">
                  <c:v>60</c:v>
                </c:pt>
                <c:pt idx="12">
                  <c:v>60</c:v>
                </c:pt>
                <c:pt idx="13">
                  <c:v>60</c:v>
                </c:pt>
                <c:pt idx="14">
                  <c:v>64</c:v>
                </c:pt>
                <c:pt idx="15">
                  <c:v>44</c:v>
                </c:pt>
              </c:numCache>
            </c:numRef>
          </c:val>
          <c:extLst>
            <c:ext xmlns:c16="http://schemas.microsoft.com/office/drawing/2014/chart" uri="{C3380CC4-5D6E-409C-BE32-E72D297353CC}">
              <c16:uniqueId val="{00000000-345A-4A47-9D40-5B905D0552DF}"/>
            </c:ext>
          </c:extLst>
        </c:ser>
        <c:dLbls>
          <c:showLegendKey val="0"/>
          <c:showVal val="0"/>
          <c:showCatName val="0"/>
          <c:showSerName val="0"/>
          <c:showPercent val="0"/>
          <c:showBubbleSize val="0"/>
        </c:dLbls>
        <c:gapWidth val="150"/>
        <c:axId val="10"/>
        <c:axId val="100"/>
      </c:barChart>
      <c:catAx>
        <c:axId val="10"/>
        <c:scaling>
          <c:orientation val="minMax"/>
        </c:scaling>
        <c:delete val="0"/>
        <c:axPos val="b"/>
        <c:title>
          <c:tx>
            <c:rich>
              <a:bodyPr/>
              <a:lstStyle/>
              <a:p>
                <a:pPr>
                  <a:defRPr/>
                </a:pPr>
                <a:r>
                  <a:rPr lang="fr-FR"/>
                  <a:t>T</a:t>
                </a:r>
              </a:p>
            </c:rich>
          </c:tx>
          <c:overlay val="0"/>
        </c:title>
        <c:numFmt formatCode="General" sourceLinked="1"/>
        <c:majorTickMark val="out"/>
        <c:minorTickMark val="none"/>
        <c:tickLblPos val="nextTo"/>
        <c:crossAx val="100"/>
        <c:crossesAt val="0"/>
        <c:auto val="0"/>
        <c:lblAlgn val="ctr"/>
        <c:lblOffset val="100"/>
        <c:noMultiLvlLbl val="0"/>
      </c:catAx>
      <c:valAx>
        <c:axId val="100"/>
        <c:scaling>
          <c:orientation val="minMax"/>
        </c:scaling>
        <c:delete val="0"/>
        <c:axPos val="l"/>
        <c:majorGridlines/>
        <c:title>
          <c:tx>
            <c:rich>
              <a:bodyPr/>
              <a:lstStyle/>
              <a:p>
                <a:pPr>
                  <a:defRPr/>
                </a:pPr>
                <a:r>
                  <a:rPr lang="en-US"/>
                  <a:t>Durée</a:t>
                </a:r>
                <a:r>
                  <a:rPr lang="en-US" baseline="0"/>
                  <a:t> en jours</a:t>
                </a:r>
                <a:endParaRPr lang="en-US"/>
              </a:p>
            </c:rich>
          </c:tx>
          <c:overlay val="0"/>
        </c:title>
        <c:numFmt formatCode="0" sourceLinked="1"/>
        <c:majorTickMark val="out"/>
        <c:minorTickMark val="none"/>
        <c:tickLblPos val="nextTo"/>
        <c:crossAx val="10"/>
        <c:crosses val="autoZero"/>
        <c:crossBetween val="between"/>
      </c:valAx>
    </c:plotArea>
    <c:legend>
      <c:legendPos val="r"/>
      <c:overlay val="0"/>
    </c:legend>
    <c:plotVisOnly val="1"/>
    <c:dispBlanksAs val="gap"/>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FC35BE82-1E6F-369E-5339-C340AF6C41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08B1006-CCD0-A615-EF00-2E614C8C78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C79CF0-2DCD-4CA3-B891-6491B28A778D}" type="datetimeFigureOut">
              <a:rPr lang="fr-FR" smtClean="0"/>
              <a:t>15/07/2025</a:t>
            </a:fld>
            <a:endParaRPr lang="fr-FR"/>
          </a:p>
        </p:txBody>
      </p:sp>
      <p:sp>
        <p:nvSpPr>
          <p:cNvPr id="4" name="Espace réservé du pied de page 3">
            <a:extLst>
              <a:ext uri="{FF2B5EF4-FFF2-40B4-BE49-F238E27FC236}">
                <a16:creationId xmlns:a16="http://schemas.microsoft.com/office/drawing/2014/main" id="{82E95FD4-12D0-C919-D80E-C1986729D96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6A7CA9F6-BC7A-4DAE-FA2C-66DFF0B4653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7F574F-BCD5-4D44-9BA6-5CAA4297DB12}" type="slidenum">
              <a:rPr lang="fr-FR" smtClean="0"/>
              <a:t>‹#›</a:t>
            </a:fld>
            <a:endParaRPr lang="fr-FR"/>
          </a:p>
        </p:txBody>
      </p:sp>
    </p:spTree>
    <p:extLst>
      <p:ext uri="{BB962C8B-B14F-4D97-AF65-F5344CB8AC3E}">
        <p14:creationId xmlns:p14="http://schemas.microsoft.com/office/powerpoint/2010/main" val="26138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5pPr>
            <a:lvl6pPr marL="2743200" marR="0" lvl="5"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6pPr>
            <a:lvl7pPr marL="3200400" marR="0" lvl="6"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7pPr>
            <a:lvl8pPr marL="3657600" marR="0" lvl="7"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8pPr>
            <a:lvl9pPr marL="4114800" marR="0" lvl="8"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entury Gothic"/>
                <a:ea typeface="Century Gothic"/>
                <a:cs typeface="Century Gothic"/>
                <a:sym typeface="Century Gothic"/>
              </a:rPr>
              <a:t>‹#›</a:t>
            </a:fld>
            <a:endParaRPr sz="1200" b="0" i="0" u="none" strike="noStrike" cap="none">
              <a:solidFill>
                <a:schemeClr val="dk1"/>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6673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12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4129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3782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487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5449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1614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DD7132F8-B73D-A01A-A3E0-1143F1731888}"/>
            </a:ext>
          </a:extLst>
        </p:cNvPr>
        <p:cNvGrpSpPr/>
        <p:nvPr/>
      </p:nvGrpSpPr>
      <p:grpSpPr>
        <a:xfrm>
          <a:off x="0" y="0"/>
          <a:ext cx="0" cy="0"/>
          <a:chOff x="0" y="0"/>
          <a:chExt cx="0" cy="0"/>
        </a:xfrm>
      </p:grpSpPr>
      <p:sp>
        <p:nvSpPr>
          <p:cNvPr id="204" name="Google Shape;204;p7:notes">
            <a:extLst>
              <a:ext uri="{FF2B5EF4-FFF2-40B4-BE49-F238E27FC236}">
                <a16:creationId xmlns:a16="http://schemas.microsoft.com/office/drawing/2014/main" id="{05F368AB-D3A0-046B-26E9-FD9EBFAF726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7:notes">
            <a:extLst>
              <a:ext uri="{FF2B5EF4-FFF2-40B4-BE49-F238E27FC236}">
                <a16:creationId xmlns:a16="http://schemas.microsoft.com/office/drawing/2014/main" id="{DFD95F49-174A-BE0A-8ED0-AE67211412A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5025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606803B6-745F-0274-FCD3-65F1A47CA191}"/>
            </a:ext>
          </a:extLst>
        </p:cNvPr>
        <p:cNvGrpSpPr/>
        <p:nvPr/>
      </p:nvGrpSpPr>
      <p:grpSpPr>
        <a:xfrm>
          <a:off x="0" y="0"/>
          <a:ext cx="0" cy="0"/>
          <a:chOff x="0" y="0"/>
          <a:chExt cx="0" cy="0"/>
        </a:xfrm>
      </p:grpSpPr>
      <p:sp>
        <p:nvSpPr>
          <p:cNvPr id="204" name="Google Shape;204;p7:notes">
            <a:extLst>
              <a:ext uri="{FF2B5EF4-FFF2-40B4-BE49-F238E27FC236}">
                <a16:creationId xmlns:a16="http://schemas.microsoft.com/office/drawing/2014/main" id="{5D4977A8-4681-9F8C-FE39-27D699B20C1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7:notes">
            <a:extLst>
              <a:ext uri="{FF2B5EF4-FFF2-40B4-BE49-F238E27FC236}">
                <a16:creationId xmlns:a16="http://schemas.microsoft.com/office/drawing/2014/main" id="{1D17151A-D05F-C135-2F9B-8585137B96A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3965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2974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5B11927A-A10A-BF2B-6C19-0943D7A3166C}"/>
            </a:ext>
          </a:extLst>
        </p:cNvPr>
        <p:cNvGrpSpPr/>
        <p:nvPr/>
      </p:nvGrpSpPr>
      <p:grpSpPr>
        <a:xfrm>
          <a:off x="0" y="0"/>
          <a:ext cx="0" cy="0"/>
          <a:chOff x="0" y="0"/>
          <a:chExt cx="0" cy="0"/>
        </a:xfrm>
      </p:grpSpPr>
      <p:sp>
        <p:nvSpPr>
          <p:cNvPr id="204" name="Google Shape;204;p7:notes">
            <a:extLst>
              <a:ext uri="{FF2B5EF4-FFF2-40B4-BE49-F238E27FC236}">
                <a16:creationId xmlns:a16="http://schemas.microsoft.com/office/drawing/2014/main" id="{ABD8AA5C-EE5F-6336-FC15-3B9859DB510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7:notes">
            <a:extLst>
              <a:ext uri="{FF2B5EF4-FFF2-40B4-BE49-F238E27FC236}">
                <a16:creationId xmlns:a16="http://schemas.microsoft.com/office/drawing/2014/main" id="{AE7A1AAD-4FD9-F30A-74B5-F24FB41925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921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0772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3974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8883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9687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8581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0019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2484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18"/>
        <p:cNvGrpSpPr/>
        <p:nvPr/>
      </p:nvGrpSpPr>
      <p:grpSpPr>
        <a:xfrm>
          <a:off x="0" y="0"/>
          <a:ext cx="0" cy="0"/>
          <a:chOff x="0" y="0"/>
          <a:chExt cx="0" cy="0"/>
        </a:xfrm>
      </p:grpSpPr>
      <p:sp>
        <p:nvSpPr>
          <p:cNvPr id="19" name="Google Shape;19;p3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fr-FR"/>
              <a:t>Modifiez le style du titre</a:t>
            </a:r>
            <a:endParaRPr/>
          </a:p>
        </p:txBody>
      </p:sp>
      <p:sp>
        <p:nvSpPr>
          <p:cNvPr id="20" name="Google Shape;20;p3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pPr lvl="0"/>
            <a:r>
              <a:rPr lang="fr-FR"/>
              <a:t>Cliquez pour modifier les styles du texte du masque</a:t>
            </a:r>
          </a:p>
        </p:txBody>
      </p:sp>
      <p:sp>
        <p:nvSpPr>
          <p:cNvPr id="21" name="Google Shape;21;p3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fr-FR"/>
              <a:t>01/06/2025 15:02</a:t>
            </a:r>
            <a:endParaRPr/>
          </a:p>
        </p:txBody>
      </p:sp>
      <p:sp>
        <p:nvSpPr>
          <p:cNvPr id="22" name="Google Shape;22;p3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fr-FR"/>
              <a:t>Livers : Mama Conte et Hartmann KOUKA</a:t>
            </a:r>
            <a:endParaRPr/>
          </a:p>
        </p:txBody>
      </p:sp>
      <p:sp>
        <p:nvSpPr>
          <p:cNvPr id="23" name="Google Shape;23;p3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49"/>
        <p:cNvGrpSpPr/>
        <p:nvPr/>
      </p:nvGrpSpPr>
      <p:grpSpPr>
        <a:xfrm>
          <a:off x="0" y="0"/>
          <a:ext cx="0" cy="0"/>
          <a:chOff x="0" y="0"/>
          <a:chExt cx="0" cy="0"/>
        </a:xfrm>
      </p:grpSpPr>
      <p:sp>
        <p:nvSpPr>
          <p:cNvPr id="50" name="Google Shape;50;p3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fr-FR"/>
              <a:t>Modifiez le style du titre</a:t>
            </a:r>
            <a:endParaRPr/>
          </a:p>
        </p:txBody>
      </p:sp>
      <p:sp>
        <p:nvSpPr>
          <p:cNvPr id="51" name="Google Shape;51;p37"/>
          <p:cNvSpPr txBox="1">
            <a:spLocks noGrp="1"/>
          </p:cNvSpPr>
          <p:nvPr>
            <p:ph type="body" idx="1"/>
          </p:nvPr>
        </p:nvSpPr>
        <p:spPr>
          <a:xfrm>
            <a:off x="1097280" y="1845734"/>
            <a:ext cx="4937760" cy="4023359"/>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pPr lvl="0"/>
            <a:r>
              <a:rPr lang="fr-FR"/>
              <a:t>Cliquez pour modifier les styles du texte du masque</a:t>
            </a:r>
          </a:p>
        </p:txBody>
      </p:sp>
      <p:sp>
        <p:nvSpPr>
          <p:cNvPr id="52" name="Google Shape;52;p37"/>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pPr lvl="0"/>
            <a:r>
              <a:rPr lang="fr-FR"/>
              <a:t>Cliquez pour modifier les styles du texte du masque</a:t>
            </a:r>
          </a:p>
        </p:txBody>
      </p:sp>
      <p:sp>
        <p:nvSpPr>
          <p:cNvPr id="53" name="Google Shape;53;p3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fr-FR"/>
              <a:t>01/06/2025 15:02</a:t>
            </a:r>
            <a:endParaRPr/>
          </a:p>
        </p:txBody>
      </p:sp>
      <p:sp>
        <p:nvSpPr>
          <p:cNvPr id="54" name="Google Shape;54;p3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fr-FR"/>
              <a:t>Livers : Mama Conte et Hartmann KOUKA</a:t>
            </a:r>
            <a:endParaRPr/>
          </a:p>
        </p:txBody>
      </p:sp>
      <p:sp>
        <p:nvSpPr>
          <p:cNvPr id="55" name="Google Shape;55;p3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56"/>
        <p:cNvGrpSpPr/>
        <p:nvPr/>
      </p:nvGrpSpPr>
      <p:grpSpPr>
        <a:xfrm>
          <a:off x="0" y="0"/>
          <a:ext cx="0" cy="0"/>
          <a:chOff x="0" y="0"/>
          <a:chExt cx="0" cy="0"/>
        </a:xfrm>
      </p:grpSpPr>
      <p:sp>
        <p:nvSpPr>
          <p:cNvPr id="57" name="Google Shape;57;p3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fr-FR"/>
              <a:t>Modifiez le style du titre</a:t>
            </a:r>
            <a:endParaRPr/>
          </a:p>
        </p:txBody>
      </p:sp>
      <p:sp>
        <p:nvSpPr>
          <p:cNvPr id="58" name="Google Shape;58;p38"/>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pPr lvl="0"/>
            <a:r>
              <a:rPr lang="fr-FR"/>
              <a:t>Cliquez pour modifier les styles du texte du masque</a:t>
            </a:r>
          </a:p>
        </p:txBody>
      </p:sp>
      <p:sp>
        <p:nvSpPr>
          <p:cNvPr id="59" name="Google Shape;59;p38"/>
          <p:cNvSpPr txBox="1">
            <a:spLocks noGrp="1"/>
          </p:cNvSpPr>
          <p:nvPr>
            <p:ph type="body" idx="2"/>
          </p:nvPr>
        </p:nvSpPr>
        <p:spPr>
          <a:xfrm>
            <a:off x="1097280" y="2582335"/>
            <a:ext cx="4937760" cy="32867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pPr lvl="0"/>
            <a:r>
              <a:rPr lang="fr-FR"/>
              <a:t>Cliquez pour modifier les styles du texte du masque</a:t>
            </a:r>
          </a:p>
        </p:txBody>
      </p:sp>
      <p:sp>
        <p:nvSpPr>
          <p:cNvPr id="60" name="Google Shape;60;p38"/>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pPr lvl="0"/>
            <a:r>
              <a:rPr lang="fr-FR"/>
              <a:t>Cliquez pour modifier les styles du texte du masque</a:t>
            </a:r>
          </a:p>
        </p:txBody>
      </p:sp>
      <p:sp>
        <p:nvSpPr>
          <p:cNvPr id="61" name="Google Shape;61;p38"/>
          <p:cNvSpPr txBox="1">
            <a:spLocks noGrp="1"/>
          </p:cNvSpPr>
          <p:nvPr>
            <p:ph type="body" idx="4"/>
          </p:nvPr>
        </p:nvSpPr>
        <p:spPr>
          <a:xfrm>
            <a:off x="6217920" y="2582334"/>
            <a:ext cx="4937760" cy="32867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pPr lvl="0"/>
            <a:r>
              <a:rPr lang="fr-FR"/>
              <a:t>Cliquez pour modifier les styles du texte du masque</a:t>
            </a:r>
          </a:p>
        </p:txBody>
      </p:sp>
      <p:sp>
        <p:nvSpPr>
          <p:cNvPr id="62" name="Google Shape;62;p3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fr-FR"/>
              <a:t>01/06/2025 15:02</a:t>
            </a:r>
            <a:endParaRPr/>
          </a:p>
        </p:txBody>
      </p:sp>
      <p:sp>
        <p:nvSpPr>
          <p:cNvPr id="63" name="Google Shape;63;p3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fr-FR"/>
              <a:t>Livers : Mama Conte et Hartmann KOUKA</a:t>
            </a:r>
            <a:endParaRPr/>
          </a:p>
        </p:txBody>
      </p:sp>
      <p:sp>
        <p:nvSpPr>
          <p:cNvPr id="64" name="Google Shape;64;p3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65"/>
        <p:cNvGrpSpPr/>
        <p:nvPr/>
      </p:nvGrpSpPr>
      <p:grpSpPr>
        <a:xfrm>
          <a:off x="0" y="0"/>
          <a:ext cx="0" cy="0"/>
          <a:chOff x="0" y="0"/>
          <a:chExt cx="0" cy="0"/>
        </a:xfrm>
      </p:grpSpPr>
      <p:sp>
        <p:nvSpPr>
          <p:cNvPr id="66" name="Google Shape;66;p3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fr-FR"/>
              <a:t>Modifiez le style du titre</a:t>
            </a:r>
            <a:endParaRPr/>
          </a:p>
        </p:txBody>
      </p:sp>
      <p:sp>
        <p:nvSpPr>
          <p:cNvPr id="67" name="Google Shape;67;p3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fr-FR"/>
              <a:t>01/06/2025 15:02</a:t>
            </a:r>
            <a:endParaRPr/>
          </a:p>
        </p:txBody>
      </p:sp>
      <p:sp>
        <p:nvSpPr>
          <p:cNvPr id="68" name="Google Shape;68;p3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fr-FR"/>
              <a:t>Livers : Mama Conte et Hartmann KOUKA</a:t>
            </a:r>
            <a:endParaRPr/>
          </a:p>
        </p:txBody>
      </p:sp>
      <p:sp>
        <p:nvSpPr>
          <p:cNvPr id="69" name="Google Shape;69;p3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Vide" type="blank">
  <p:cSld name="Vide">
    <p:spTree>
      <p:nvGrpSpPr>
        <p:cNvPr id="1" name="Shape 70"/>
        <p:cNvGrpSpPr/>
        <p:nvPr/>
      </p:nvGrpSpPr>
      <p:grpSpPr>
        <a:xfrm>
          <a:off x="0" y="0"/>
          <a:ext cx="0" cy="0"/>
          <a:chOff x="0" y="0"/>
          <a:chExt cx="0" cy="0"/>
        </a:xfrm>
      </p:grpSpPr>
      <p:sp>
        <p:nvSpPr>
          <p:cNvPr id="71" name="Google Shape;71;p40"/>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0"/>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fr-FR"/>
              <a:t>01/06/2025 15:02</a:t>
            </a:r>
            <a:endParaRPr/>
          </a:p>
        </p:txBody>
      </p:sp>
      <p:sp>
        <p:nvSpPr>
          <p:cNvPr id="74" name="Google Shape;74;p4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fr-FR"/>
              <a:t>Livers : Mama Conte et Hartmann KOUKA</a:t>
            </a:r>
            <a:endParaRPr/>
          </a:p>
        </p:txBody>
      </p:sp>
      <p:sp>
        <p:nvSpPr>
          <p:cNvPr id="75" name="Google Shape;75;p4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ntenu avec légende" type="objTx">
  <p:cSld name="OBJECT_WITH_CAPTION_TEXT">
    <p:spTree>
      <p:nvGrpSpPr>
        <p:cNvPr id="1" name="Shape 76"/>
        <p:cNvGrpSpPr/>
        <p:nvPr/>
      </p:nvGrpSpPr>
      <p:grpSpPr>
        <a:xfrm>
          <a:off x="0" y="0"/>
          <a:ext cx="0" cy="0"/>
          <a:chOff x="0" y="0"/>
          <a:chExt cx="0" cy="0"/>
        </a:xfrm>
      </p:grpSpPr>
      <p:sp>
        <p:nvSpPr>
          <p:cNvPr id="77" name="Google Shape;77;p41"/>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1"/>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1"/>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fr-FR"/>
              <a:t>Modifiez le style du titre</a:t>
            </a:r>
            <a:endParaRPr/>
          </a:p>
        </p:txBody>
      </p:sp>
      <p:sp>
        <p:nvSpPr>
          <p:cNvPr id="80" name="Google Shape;80;p41"/>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pPr lvl="0"/>
            <a:r>
              <a:rPr lang="fr-FR"/>
              <a:t>Cliquez pour modifier les styles du texte du masque</a:t>
            </a:r>
          </a:p>
        </p:txBody>
      </p:sp>
      <p:sp>
        <p:nvSpPr>
          <p:cNvPr id="81" name="Google Shape;81;p41"/>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pPr lvl="0"/>
            <a:r>
              <a:rPr lang="fr-FR"/>
              <a:t>Cliquez pour modifier les styles du texte du masque</a:t>
            </a:r>
          </a:p>
        </p:txBody>
      </p:sp>
      <p:sp>
        <p:nvSpPr>
          <p:cNvPr id="82" name="Google Shape;82;p41"/>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fr-FR"/>
              <a:t>01/06/2025 15:02</a:t>
            </a:r>
            <a:endParaRPr/>
          </a:p>
        </p:txBody>
      </p:sp>
      <p:sp>
        <p:nvSpPr>
          <p:cNvPr id="83" name="Google Shape;83;p41"/>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fr-FR"/>
              <a:t>Livers : Mama Conte et Hartmann KOUKA</a:t>
            </a:r>
            <a:endParaRPr/>
          </a:p>
        </p:txBody>
      </p:sp>
      <p:sp>
        <p:nvSpPr>
          <p:cNvPr id="84" name="Google Shape;84;p4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a:solidFill>
                  <a:schemeClr val="dk2"/>
                </a:solidFill>
                <a:latin typeface="Calibri"/>
                <a:ea typeface="Calibri"/>
                <a:cs typeface="Calibri"/>
                <a:sym typeface="Calibri"/>
              </a:defRPr>
            </a:lvl1pPr>
            <a:lvl2pPr marL="0" lvl="1" indent="0" algn="r">
              <a:spcBef>
                <a:spcPts val="0"/>
              </a:spcBef>
              <a:buNone/>
              <a:defRPr sz="1050">
                <a:solidFill>
                  <a:schemeClr val="dk2"/>
                </a:solidFill>
                <a:latin typeface="Calibri"/>
                <a:ea typeface="Calibri"/>
                <a:cs typeface="Calibri"/>
                <a:sym typeface="Calibri"/>
              </a:defRPr>
            </a:lvl2pPr>
            <a:lvl3pPr marL="0" lvl="2" indent="0" algn="r">
              <a:spcBef>
                <a:spcPts val="0"/>
              </a:spcBef>
              <a:buNone/>
              <a:defRPr sz="1050">
                <a:solidFill>
                  <a:schemeClr val="dk2"/>
                </a:solidFill>
                <a:latin typeface="Calibri"/>
                <a:ea typeface="Calibri"/>
                <a:cs typeface="Calibri"/>
                <a:sym typeface="Calibri"/>
              </a:defRPr>
            </a:lvl3pPr>
            <a:lvl4pPr marL="0" lvl="3" indent="0" algn="r">
              <a:spcBef>
                <a:spcPts val="0"/>
              </a:spcBef>
              <a:buNone/>
              <a:defRPr sz="1050">
                <a:solidFill>
                  <a:schemeClr val="dk2"/>
                </a:solidFill>
                <a:latin typeface="Calibri"/>
                <a:ea typeface="Calibri"/>
                <a:cs typeface="Calibri"/>
                <a:sym typeface="Calibri"/>
              </a:defRPr>
            </a:lvl4pPr>
            <a:lvl5pPr marL="0" lvl="4" indent="0" algn="r">
              <a:spcBef>
                <a:spcPts val="0"/>
              </a:spcBef>
              <a:buNone/>
              <a:defRPr sz="1050">
                <a:solidFill>
                  <a:schemeClr val="dk2"/>
                </a:solidFill>
                <a:latin typeface="Calibri"/>
                <a:ea typeface="Calibri"/>
                <a:cs typeface="Calibri"/>
                <a:sym typeface="Calibri"/>
              </a:defRPr>
            </a:lvl5pPr>
            <a:lvl6pPr marL="0" lvl="5" indent="0" algn="r">
              <a:spcBef>
                <a:spcPts val="0"/>
              </a:spcBef>
              <a:buNone/>
              <a:defRPr sz="1050">
                <a:solidFill>
                  <a:schemeClr val="dk2"/>
                </a:solidFill>
                <a:latin typeface="Calibri"/>
                <a:ea typeface="Calibri"/>
                <a:cs typeface="Calibri"/>
                <a:sym typeface="Calibri"/>
              </a:defRPr>
            </a:lvl6pPr>
            <a:lvl7pPr marL="0" lvl="6" indent="0" algn="r">
              <a:spcBef>
                <a:spcPts val="0"/>
              </a:spcBef>
              <a:buNone/>
              <a:defRPr sz="1050">
                <a:solidFill>
                  <a:schemeClr val="dk2"/>
                </a:solidFill>
                <a:latin typeface="Calibri"/>
                <a:ea typeface="Calibri"/>
                <a:cs typeface="Calibri"/>
                <a:sym typeface="Calibri"/>
              </a:defRPr>
            </a:lvl7pPr>
            <a:lvl8pPr marL="0" lvl="7" indent="0" algn="r">
              <a:spcBef>
                <a:spcPts val="0"/>
              </a:spcBef>
              <a:buNone/>
              <a:defRPr sz="1050">
                <a:solidFill>
                  <a:schemeClr val="dk2"/>
                </a:solidFill>
                <a:latin typeface="Calibri"/>
                <a:ea typeface="Calibri"/>
                <a:cs typeface="Calibri"/>
                <a:sym typeface="Calibri"/>
              </a:defRPr>
            </a:lvl8pPr>
            <a:lvl9pPr marL="0" lvl="8" indent="0" algn="r">
              <a:spcBef>
                <a:spcPts val="0"/>
              </a:spcBef>
              <a:buNone/>
              <a:defRPr sz="1050">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Image avec légende" type="picTx">
  <p:cSld name="PICTURE_WITH_CAPTION_TEXT">
    <p:spTree>
      <p:nvGrpSpPr>
        <p:cNvPr id="1" name="Shape 85"/>
        <p:cNvGrpSpPr/>
        <p:nvPr/>
      </p:nvGrpSpPr>
      <p:grpSpPr>
        <a:xfrm>
          <a:off x="0" y="0"/>
          <a:ext cx="0" cy="0"/>
          <a:chOff x="0" y="0"/>
          <a:chExt cx="0" cy="0"/>
        </a:xfrm>
      </p:grpSpPr>
      <p:sp>
        <p:nvSpPr>
          <p:cNvPr id="86" name="Google Shape;86;p42"/>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2"/>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2"/>
          <p:cNvSpPr txBox="1">
            <a:spLocks noGrp="1"/>
          </p:cNvSpPr>
          <p:nvPr>
            <p:ph type="title"/>
          </p:nvPr>
        </p:nvSpPr>
        <p:spPr>
          <a:xfrm>
            <a:off x="1097280" y="5074920"/>
            <a:ext cx="10113645"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fr-FR"/>
              <a:t>Modifiez le style du titre</a:t>
            </a:r>
            <a:endParaRPr/>
          </a:p>
        </p:txBody>
      </p:sp>
      <p:sp>
        <p:nvSpPr>
          <p:cNvPr id="89" name="Google Shape;89;p42"/>
          <p:cNvSpPr>
            <a:spLocks noGrp="1"/>
          </p:cNvSpPr>
          <p:nvPr>
            <p:ph type="pic" idx="2"/>
          </p:nvPr>
        </p:nvSpPr>
        <p:spPr>
          <a:xfrm>
            <a:off x="15" y="0"/>
            <a:ext cx="12191985" cy="4915076"/>
          </a:xfrm>
          <a:prstGeom prst="rect">
            <a:avLst/>
          </a:prstGeom>
          <a:solidFill>
            <a:srgbClr val="84B2F6"/>
          </a:solidFill>
          <a:ln>
            <a:noFill/>
          </a:ln>
        </p:spPr>
      </p:sp>
      <p:sp>
        <p:nvSpPr>
          <p:cNvPr id="90" name="Google Shape;90;p42"/>
          <p:cNvSpPr txBox="1">
            <a:spLocks noGrp="1"/>
          </p:cNvSpPr>
          <p:nvPr>
            <p:ph type="body" idx="1"/>
          </p:nvPr>
        </p:nvSpPr>
        <p:spPr>
          <a:xfrm>
            <a:off x="1097280" y="5907024"/>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pPr lvl="0"/>
            <a:r>
              <a:rPr lang="fr-FR"/>
              <a:t>Cliquez pour modifier les styles du texte du masque</a:t>
            </a:r>
          </a:p>
        </p:txBody>
      </p:sp>
      <p:sp>
        <p:nvSpPr>
          <p:cNvPr id="91" name="Google Shape;91;p4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fr-FR"/>
              <a:t>01/06/2025 15:02</a:t>
            </a:r>
            <a:endParaRPr/>
          </a:p>
        </p:txBody>
      </p:sp>
      <p:sp>
        <p:nvSpPr>
          <p:cNvPr id="92" name="Google Shape;92;p4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fr-FR"/>
              <a:t>Livers : Mama Conte et Hartmann KOUKA</a:t>
            </a:r>
            <a:endParaRPr/>
          </a:p>
        </p:txBody>
      </p:sp>
      <p:sp>
        <p:nvSpPr>
          <p:cNvPr id="93" name="Google Shape;93;p4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94"/>
        <p:cNvGrpSpPr/>
        <p:nvPr/>
      </p:nvGrpSpPr>
      <p:grpSpPr>
        <a:xfrm>
          <a:off x="0" y="0"/>
          <a:ext cx="0" cy="0"/>
          <a:chOff x="0" y="0"/>
          <a:chExt cx="0" cy="0"/>
        </a:xfrm>
      </p:grpSpPr>
      <p:sp>
        <p:nvSpPr>
          <p:cNvPr id="95" name="Google Shape;95;p4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fr-FR"/>
              <a:t>Modifiez le style du titre</a:t>
            </a:r>
            <a:endParaRPr/>
          </a:p>
        </p:txBody>
      </p:sp>
      <p:sp>
        <p:nvSpPr>
          <p:cNvPr id="96" name="Google Shape;96;p43"/>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pPr lvl="0"/>
            <a:r>
              <a:rPr lang="fr-FR"/>
              <a:t>Cliquez pour modifier les styles du texte du masque</a:t>
            </a:r>
          </a:p>
        </p:txBody>
      </p:sp>
      <p:sp>
        <p:nvSpPr>
          <p:cNvPr id="97" name="Google Shape;97;p4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fr-FR"/>
              <a:t>01/06/2025 15:02</a:t>
            </a:r>
            <a:endParaRPr/>
          </a:p>
        </p:txBody>
      </p:sp>
      <p:sp>
        <p:nvSpPr>
          <p:cNvPr id="98" name="Google Shape;98;p4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fr-FR"/>
              <a:t>Livers : Mama Conte et Hartmann KOUKA</a:t>
            </a:r>
            <a:endParaRPr/>
          </a:p>
        </p:txBody>
      </p:sp>
      <p:sp>
        <p:nvSpPr>
          <p:cNvPr id="99" name="Google Shape;99;p4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re vertical et texte" type="vertTitleAndTx">
  <p:cSld name="VERTICAL_TITLE_AND_VERTICAL_TEXT">
    <p:spTree>
      <p:nvGrpSpPr>
        <p:cNvPr id="1" name="Shape 100"/>
        <p:cNvGrpSpPr/>
        <p:nvPr/>
      </p:nvGrpSpPr>
      <p:grpSpPr>
        <a:xfrm>
          <a:off x="0" y="0"/>
          <a:ext cx="0" cy="0"/>
          <a:chOff x="0" y="0"/>
          <a:chExt cx="0" cy="0"/>
        </a:xfrm>
      </p:grpSpPr>
      <p:sp>
        <p:nvSpPr>
          <p:cNvPr id="101" name="Google Shape;101;p44"/>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4"/>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4"/>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fr-FR"/>
              <a:t>Modifiez le style du titre</a:t>
            </a:r>
            <a:endParaRPr/>
          </a:p>
        </p:txBody>
      </p:sp>
      <p:sp>
        <p:nvSpPr>
          <p:cNvPr id="104" name="Google Shape;104;p44"/>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pPr lvl="0"/>
            <a:r>
              <a:rPr lang="fr-FR"/>
              <a:t>Cliquez pour modifier les styles du texte du masque</a:t>
            </a:r>
          </a:p>
        </p:txBody>
      </p:sp>
      <p:sp>
        <p:nvSpPr>
          <p:cNvPr id="105" name="Google Shape;105;p4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fr-FR"/>
              <a:t>01/06/2025 15:02</a:t>
            </a:r>
            <a:endParaRPr/>
          </a:p>
        </p:txBody>
      </p:sp>
      <p:sp>
        <p:nvSpPr>
          <p:cNvPr id="106" name="Google Shape;106;p4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fr-FR"/>
              <a:t>Livers : Mama Conte et Hartmann KOUKA</a:t>
            </a:r>
            <a:endParaRPr/>
          </a:p>
        </p:txBody>
      </p:sp>
      <p:sp>
        <p:nvSpPr>
          <p:cNvPr id="107" name="Google Shape;107;p4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3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3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32"/>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3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fr-FR"/>
              <a:t>01/06/2025 15:02</a:t>
            </a:r>
            <a:endParaRPr/>
          </a:p>
        </p:txBody>
      </p:sp>
      <p:sp>
        <p:nvSpPr>
          <p:cNvPr id="15" name="Google Shape;15;p3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fr-FR"/>
              <a:t>Livers : Mama Conte et Hartmann KOUKA</a:t>
            </a:r>
            <a:endParaRPr/>
          </a:p>
        </p:txBody>
      </p:sp>
      <p:sp>
        <p:nvSpPr>
          <p:cNvPr id="16" name="Google Shape;16;p3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cxnSp>
        <p:nvCxnSpPr>
          <p:cNvPr id="17" name="Google Shape;17;p32"/>
          <p:cNvCxnSpPr/>
          <p:nvPr/>
        </p:nvCxnSpPr>
        <p:spPr>
          <a:xfrm>
            <a:off x="1193532" y="1737845"/>
            <a:ext cx="9966960" cy="0"/>
          </a:xfrm>
          <a:prstGeom prst="straightConnector1">
            <a:avLst/>
          </a:prstGeom>
          <a:noFill/>
          <a:ln w="9525" cap="flat" cmpd="sng">
            <a:solidFill>
              <a:srgbClr val="7F7F7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Ls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labom2iformation.sharepoint.com/:b:/s/M2I-LILLE-Bootcamp-ChefProjet-270525/ESWRxEg8e7tLpV5KaalFnP8BexwLl62pdFLYF2WA9TMq3w?e=cgmjQ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labom2iformation.sharepoint.com/:x:/s/M2I-LILLE-Bootcamp-ChefProjet-270525/EScUzkLqjmlIgFzgaarmPkIBed5tL-MOa-Tvq2sZpRWDFA?e=nWIBcB"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labom2iformation.sharepoint.com/:b:/s/M2I-LILLE-Bootcamp-ChefProjet-270525/EUzcrjw3KBpOnh5NsDzZ1kkBY-_kWBIh-0azM17eEMikHA?e=Vt1CRW"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chart" Target="../charts/chart3.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p1"/>
          <p:cNvSpPr/>
          <p:nvPr/>
        </p:nvSpPr>
        <p:spPr>
          <a:xfrm>
            <a:off x="1" y="6400800"/>
            <a:ext cx="12192000" cy="4572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113;p1"/>
          <p:cNvSpPr/>
          <p:nvPr/>
        </p:nvSpPr>
        <p:spPr>
          <a:xfrm>
            <a:off x="1" y="6334316"/>
            <a:ext cx="12192000" cy="6648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114" name="Google Shape;114;p1"/>
          <p:cNvCxnSpPr/>
          <p:nvPr/>
        </p:nvCxnSpPr>
        <p:spPr>
          <a:xfrm>
            <a:off x="1207658" y="4343400"/>
            <a:ext cx="9875520" cy="0"/>
          </a:xfrm>
          <a:prstGeom prst="straightConnector1">
            <a:avLst/>
          </a:prstGeom>
          <a:noFill/>
          <a:ln w="9525" cap="flat" cmpd="sng">
            <a:solidFill>
              <a:srgbClr val="7F7F7F"/>
            </a:solidFill>
            <a:prstDash val="solid"/>
            <a:miter lim="800000"/>
            <a:headEnd type="none" w="sm" len="sm"/>
            <a:tailEnd type="none" w="sm" len="sm"/>
          </a:ln>
        </p:spPr>
      </p:cxnSp>
      <p:sp>
        <p:nvSpPr>
          <p:cNvPr id="115" name="Google Shape;115;p1"/>
          <p:cNvSpPr/>
          <p:nvPr/>
        </p:nvSpPr>
        <p:spPr>
          <a:xfrm>
            <a:off x="0" y="0"/>
            <a:ext cx="12192001" cy="63343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800">
                <a:solidFill>
                  <a:schemeClr val="lt1"/>
                </a:solidFill>
                <a:latin typeface="Calibri"/>
                <a:ea typeface="Calibri"/>
                <a:cs typeface="Calibri"/>
                <a:sym typeface="Calibri"/>
              </a:rPr>
              <a:t>Projet  AdBs / AGORABUS  - M2I Urbanéo S.A.</a:t>
            </a:r>
          </a:p>
        </p:txBody>
      </p:sp>
      <p:sp>
        <p:nvSpPr>
          <p:cNvPr id="116" name="Google Shape;116;p1"/>
          <p:cNvSpPr txBox="1">
            <a:spLocks noGrp="1"/>
          </p:cNvSpPr>
          <p:nvPr>
            <p:ph type="title"/>
          </p:nvPr>
        </p:nvSpPr>
        <p:spPr>
          <a:xfrm>
            <a:off x="4314742" y="1617638"/>
            <a:ext cx="7407089" cy="2592794"/>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rgbClr val="262626"/>
              </a:buClr>
              <a:buSzPts val="3800"/>
              <a:buFont typeface="Calibri"/>
              <a:buNone/>
            </a:pPr>
            <a:br>
              <a:rPr lang="fr-FR" sz="3800"/>
            </a:br>
            <a:br>
              <a:rPr lang="fr-FR" sz="3800"/>
            </a:br>
            <a:r>
              <a:rPr lang="fr-FR" sz="4400" b="1">
                <a:solidFill>
                  <a:srgbClr val="262626"/>
                </a:solidFill>
              </a:rPr>
              <a:t>Projet AGORABUS </a:t>
            </a:r>
            <a:br>
              <a:rPr lang="fr-FR" sz="3800" b="1"/>
            </a:br>
            <a:br>
              <a:rPr lang="fr-FR" sz="3800" b="1"/>
            </a:br>
            <a:r>
              <a:rPr lang="fr-FR" sz="3800" b="1">
                <a:solidFill>
                  <a:srgbClr val="262626"/>
                </a:solidFill>
              </a:rPr>
              <a:t>Arrêt de Bus standard ville de Nîmes</a:t>
            </a:r>
            <a:r>
              <a:rPr lang="fr-FR" sz="3800">
                <a:solidFill>
                  <a:srgbClr val="262626"/>
                </a:solidFill>
              </a:rPr>
              <a:t>.</a:t>
            </a:r>
            <a:endParaRPr/>
          </a:p>
        </p:txBody>
      </p:sp>
      <p:cxnSp>
        <p:nvCxnSpPr>
          <p:cNvPr id="118" name="Google Shape;118;p1"/>
          <p:cNvCxnSpPr/>
          <p:nvPr/>
        </p:nvCxnSpPr>
        <p:spPr>
          <a:xfrm>
            <a:off x="5447071" y="4343400"/>
            <a:ext cx="5636107" cy="0"/>
          </a:xfrm>
          <a:prstGeom prst="straightConnector1">
            <a:avLst/>
          </a:prstGeom>
          <a:noFill/>
          <a:ln w="9525" cap="flat" cmpd="sng">
            <a:solidFill>
              <a:schemeClr val="dk2">
                <a:alpha val="89803"/>
              </a:schemeClr>
            </a:solidFill>
            <a:prstDash val="solid"/>
            <a:miter lim="800000"/>
            <a:headEnd type="none" w="sm" len="sm"/>
            <a:tailEnd type="none" w="sm" len="sm"/>
          </a:ln>
        </p:spPr>
      </p:cxnSp>
      <p:sp>
        <p:nvSpPr>
          <p:cNvPr id="119" name="Google Shape;119;p1"/>
          <p:cNvSpPr/>
          <p:nvPr/>
        </p:nvSpPr>
        <p:spPr>
          <a:xfrm>
            <a:off x="15" y="6334316"/>
            <a:ext cx="12191985" cy="66484"/>
          </a:xfrm>
          <a:prstGeom prst="rect">
            <a:avLst/>
          </a:prstGeom>
          <a:solidFill>
            <a:srgbClr val="5EA9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20;p1"/>
          <p:cNvSpPr/>
          <p:nvPr/>
        </p:nvSpPr>
        <p:spPr>
          <a:xfrm>
            <a:off x="1" y="6400800"/>
            <a:ext cx="12192000" cy="457200"/>
          </a:xfrm>
          <a:prstGeom prst="rect">
            <a:avLst/>
          </a:prstGeom>
          <a:solidFill>
            <a:srgbClr val="6B94C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121;p1"/>
          <p:cNvSpPr txBox="1"/>
          <p:nvPr/>
        </p:nvSpPr>
        <p:spPr>
          <a:xfrm>
            <a:off x="5157137" y="4391596"/>
            <a:ext cx="6215974" cy="276999"/>
          </a:xfrm>
          <a:prstGeom prst="rect">
            <a:avLst/>
          </a:prstGeom>
          <a:noFill/>
          <a:ln w="9525" cap="flat" cmpd="sng">
            <a:solidFill>
              <a:schemeClr val="lt2"/>
            </a:solidFill>
            <a:prstDash val="solid"/>
            <a:round/>
            <a:headEnd type="none" w="sm" len="sm"/>
            <a:tailEnd type="none" w="sm" len="sm"/>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27CA3"/>
              </a:buClr>
              <a:buSzPts val="1200"/>
              <a:buFont typeface="Century Gothic"/>
              <a:buNone/>
            </a:pPr>
            <a:r>
              <a:rPr lang="fr-FR" sz="1200" b="0" i="0" u="none" strike="noStrike" cap="none">
                <a:solidFill>
                  <a:srgbClr val="727CA3"/>
                </a:solidFill>
                <a:latin typeface="Century Gothic"/>
                <a:ea typeface="Century Gothic"/>
                <a:cs typeface="Century Gothic"/>
                <a:sym typeface="Century Gothic"/>
              </a:rPr>
              <a:t>@ </a:t>
            </a:r>
            <a:r>
              <a:rPr lang="fr-FR" sz="1200">
                <a:solidFill>
                  <a:srgbClr val="727CA3"/>
                </a:solidFill>
                <a:latin typeface="Century Gothic"/>
                <a:ea typeface="Century Gothic"/>
                <a:cs typeface="Century Gothic"/>
                <a:sym typeface="Century Gothic"/>
              </a:rPr>
              <a:t>m2i</a:t>
            </a:r>
            <a:r>
              <a:rPr lang="fr-FR" sz="1200" b="0" i="0" u="none" strike="noStrike" cap="none">
                <a:solidFill>
                  <a:srgbClr val="727CA3"/>
                </a:solidFill>
                <a:latin typeface="Century Gothic"/>
                <a:ea typeface="Century Gothic"/>
                <a:cs typeface="Century Gothic"/>
                <a:sym typeface="Century Gothic"/>
              </a:rPr>
              <a:t> –  Campus </a:t>
            </a:r>
            <a:r>
              <a:rPr lang="fr-FR" sz="1200">
                <a:solidFill>
                  <a:srgbClr val="727CA3"/>
                </a:solidFill>
                <a:latin typeface="Century Gothic"/>
                <a:ea typeface="Century Gothic"/>
                <a:cs typeface="Century Gothic"/>
                <a:sym typeface="Century Gothic"/>
              </a:rPr>
              <a:t>Eductive</a:t>
            </a:r>
            <a:r>
              <a:rPr lang="fr-FR" sz="1200" b="0" i="0" u="none" strike="noStrike" cap="none">
                <a:solidFill>
                  <a:srgbClr val="727CA3"/>
                </a:solidFill>
                <a:latin typeface="Century Gothic"/>
                <a:ea typeface="Century Gothic"/>
                <a:cs typeface="Century Gothic"/>
                <a:sym typeface="Century Gothic"/>
              </a:rPr>
              <a:t> (2025). All rights reserved.</a:t>
            </a:r>
            <a:endParaRPr/>
          </a:p>
        </p:txBody>
      </p:sp>
      <p:sp>
        <p:nvSpPr>
          <p:cNvPr id="4" name="Espace réservé du numéro de diapositive 3">
            <a:extLst>
              <a:ext uri="{FF2B5EF4-FFF2-40B4-BE49-F238E27FC236}">
                <a16:creationId xmlns:a16="http://schemas.microsoft.com/office/drawing/2014/main" id="{370BCD66-EE79-69B5-4663-81F7D7B290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b="1" smtClean="0"/>
              <a:t>1</a:t>
            </a:fld>
            <a:endParaRPr lang="fr-FR" b="1"/>
          </a:p>
        </p:txBody>
      </p:sp>
      <p:sp>
        <p:nvSpPr>
          <p:cNvPr id="5" name="Espace réservé du pied de page 4">
            <a:extLst>
              <a:ext uri="{FF2B5EF4-FFF2-40B4-BE49-F238E27FC236}">
                <a16:creationId xmlns:a16="http://schemas.microsoft.com/office/drawing/2014/main" id="{3DB0ACF0-365E-A329-5A2F-74B524D0F825}"/>
              </a:ext>
            </a:extLst>
          </p:cNvPr>
          <p:cNvSpPr>
            <a:spLocks noGrp="1"/>
          </p:cNvSpPr>
          <p:nvPr>
            <p:ph type="ftr" idx="11"/>
          </p:nvPr>
        </p:nvSpPr>
        <p:spPr/>
        <p:txBody>
          <a:bodyPr/>
          <a:lstStyle/>
          <a:p>
            <a:r>
              <a:rPr lang="fr-FR" sz="1100" b="1"/>
              <a:t>Projet  AdBs / AGORABUS  - M2I Urbanéo S.A.</a:t>
            </a:r>
          </a:p>
        </p:txBody>
      </p:sp>
      <p:pic>
        <p:nvPicPr>
          <p:cNvPr id="3" name="Image 2" descr="Une image contenant texte, Police, Graphique, logo&#10;&#10;Le contenu généré par l’IA peut être incorrect.">
            <a:extLst>
              <a:ext uri="{FF2B5EF4-FFF2-40B4-BE49-F238E27FC236}">
                <a16:creationId xmlns:a16="http://schemas.microsoft.com/office/drawing/2014/main" id="{6CCD5A6B-75AE-3104-2EAD-717DE97B8ECB}"/>
              </a:ext>
            </a:extLst>
          </p:cNvPr>
          <p:cNvPicPr>
            <a:picLocks noChangeAspect="1"/>
          </p:cNvPicPr>
          <p:nvPr/>
        </p:nvPicPr>
        <p:blipFill>
          <a:blip r:embed="rId3"/>
          <a:stretch>
            <a:fillRect/>
          </a:stretch>
        </p:blipFill>
        <p:spPr>
          <a:xfrm>
            <a:off x="679265" y="983226"/>
            <a:ext cx="3360174" cy="33601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7" name="Image 6">
            <a:extLst>
              <a:ext uri="{FF2B5EF4-FFF2-40B4-BE49-F238E27FC236}">
                <a16:creationId xmlns:a16="http://schemas.microsoft.com/office/drawing/2014/main" id="{2155D1D0-E187-42F5-B26F-51A8A7C864B2}"/>
              </a:ext>
            </a:extLst>
          </p:cNvPr>
          <p:cNvPicPr>
            <a:picLocks noChangeAspect="1"/>
          </p:cNvPicPr>
          <p:nvPr/>
        </p:nvPicPr>
        <p:blipFill>
          <a:blip r:embed="rId3"/>
          <a:stretch>
            <a:fillRect/>
          </a:stretch>
        </p:blipFill>
        <p:spPr>
          <a:xfrm>
            <a:off x="875517" y="538571"/>
            <a:ext cx="10290441" cy="5780857"/>
          </a:xfrm>
          <a:prstGeom prst="rect">
            <a:avLst/>
          </a:prstGeom>
        </p:spPr>
      </p:pic>
      <p:sp>
        <p:nvSpPr>
          <p:cNvPr id="5" name="Espace réservé du numéro de diapositive 4">
            <a:extLst>
              <a:ext uri="{FF2B5EF4-FFF2-40B4-BE49-F238E27FC236}">
                <a16:creationId xmlns:a16="http://schemas.microsoft.com/office/drawing/2014/main" id="{6A33CCC2-C01C-7E54-6D41-199FFF11FB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10</a:t>
            </a:fld>
            <a:endParaRPr lang="fr-FR"/>
          </a:p>
        </p:txBody>
      </p:sp>
      <p:sp>
        <p:nvSpPr>
          <p:cNvPr id="6" name="Espace réservé du pied de page 5">
            <a:extLst>
              <a:ext uri="{FF2B5EF4-FFF2-40B4-BE49-F238E27FC236}">
                <a16:creationId xmlns:a16="http://schemas.microsoft.com/office/drawing/2014/main" id="{920D25B7-B20C-1EA1-983B-B8343787EE03}"/>
              </a:ext>
            </a:extLst>
          </p:cNvPr>
          <p:cNvSpPr>
            <a:spLocks noGrp="1"/>
          </p:cNvSpPr>
          <p:nvPr>
            <p:ph type="ftr" idx="11"/>
          </p:nvPr>
        </p:nvSpPr>
        <p:spPr/>
        <p:txBody>
          <a:bodyPr/>
          <a:lstStyle/>
          <a:p>
            <a:r>
              <a:rPr lang="fr-FR" sz="1100" b="1"/>
              <a:t>Projet  AdBs / AGORABUS  - M2I Urbanéo S.A.</a:t>
            </a:r>
          </a:p>
        </p:txBody>
      </p:sp>
      <p:pic>
        <p:nvPicPr>
          <p:cNvPr id="2" name="Image 1" descr="Une image contenant texte, Police, Graphique, logo&#10;&#10;Le contenu généré par l’IA peut être incorrect.">
            <a:extLst>
              <a:ext uri="{FF2B5EF4-FFF2-40B4-BE49-F238E27FC236}">
                <a16:creationId xmlns:a16="http://schemas.microsoft.com/office/drawing/2014/main" id="{80771E9B-1D7B-E0CD-87E3-0F5D5B64465E}"/>
              </a:ext>
            </a:extLst>
          </p:cNvPr>
          <p:cNvPicPr>
            <a:picLocks noChangeAspect="1"/>
          </p:cNvPicPr>
          <p:nvPr/>
        </p:nvPicPr>
        <p:blipFill>
          <a:blip r:embed="rId4"/>
          <a:stretch>
            <a:fillRect/>
          </a:stretch>
        </p:blipFill>
        <p:spPr>
          <a:xfrm>
            <a:off x="10745660" y="0"/>
            <a:ext cx="1450757" cy="1450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7" name="Google Shape;207;p7"/>
          <p:cNvSpPr txBox="1">
            <a:spLocks noGrp="1"/>
          </p:cNvSpPr>
          <p:nvPr>
            <p:ph type="title"/>
          </p:nvPr>
        </p:nvSpPr>
        <p:spPr>
          <a:xfrm>
            <a:off x="1234932" y="-303332"/>
            <a:ext cx="8999823" cy="1178403"/>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fr-FR" b="1"/>
              <a:t>7. RACI</a:t>
            </a:r>
            <a:endParaRPr/>
          </a:p>
        </p:txBody>
      </p:sp>
    </p:spTree>
    <p:extLst>
      <p:ext uri="{BB962C8B-B14F-4D97-AF65-F5344CB8AC3E}">
        <p14:creationId xmlns:p14="http://schemas.microsoft.com/office/powerpoint/2010/main" val="532911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7"/>
          <p:cNvSpPr txBox="1">
            <a:spLocks noGrp="1"/>
          </p:cNvSpPr>
          <p:nvPr>
            <p:ph type="title"/>
          </p:nvPr>
        </p:nvSpPr>
        <p:spPr>
          <a:xfrm>
            <a:off x="895651" y="108683"/>
            <a:ext cx="10058400" cy="1227484"/>
          </a:xfrm>
          <a:prstGeom prst="rect">
            <a:avLst/>
          </a:prstGeom>
          <a:noFill/>
          <a:ln>
            <a:noFill/>
          </a:ln>
        </p:spPr>
        <p:txBody>
          <a:bodyPr spcFirstLastPara="1" wrap="square" lIns="91425" tIns="45700" rIns="91425" bIns="45700" anchor="b" anchorCtr="0">
            <a:normAutofit/>
          </a:bodyPr>
          <a:lstStyle/>
          <a:p>
            <a:pPr>
              <a:buSzPts val="4800"/>
            </a:pPr>
            <a:r>
              <a:rPr lang="fr-FR" b="1"/>
              <a:t>8. Equipe projet</a:t>
            </a:r>
            <a:endParaRPr/>
          </a:p>
        </p:txBody>
      </p:sp>
      <p:sp>
        <p:nvSpPr>
          <p:cNvPr id="5" name="Espace réservé du numéro de diapositive 4">
            <a:extLst>
              <a:ext uri="{FF2B5EF4-FFF2-40B4-BE49-F238E27FC236}">
                <a16:creationId xmlns:a16="http://schemas.microsoft.com/office/drawing/2014/main" id="{6A33CCC2-C01C-7E54-6D41-199FFF11FBA7}"/>
              </a:ext>
            </a:extLst>
          </p:cNvPr>
          <p:cNvSpPr>
            <a:spLocks noGrp="1"/>
          </p:cNvSpPr>
          <p:nvPr>
            <p:ph type="sldNum" idx="12"/>
          </p:nvPr>
        </p:nvSpPr>
        <p:spPr>
          <a:xfrm>
            <a:off x="9910173" y="6417910"/>
            <a:ext cx="1312025" cy="365125"/>
          </a:xfrm>
        </p:spPr>
        <p:txBody>
          <a:bodyPr/>
          <a:lstStyle/>
          <a:p>
            <a:pPr marL="0" lvl="0" indent="0" algn="r" rtl="0">
              <a:spcBef>
                <a:spcPts val="0"/>
              </a:spcBef>
              <a:spcAft>
                <a:spcPts val="0"/>
              </a:spcAft>
              <a:buNone/>
            </a:pPr>
            <a:fld id="{00000000-1234-1234-1234-123412341234}" type="slidenum">
              <a:rPr lang="fr-FR" smtClean="0"/>
              <a:t>11</a:t>
            </a:fld>
            <a:endParaRPr lang="fr-FR"/>
          </a:p>
        </p:txBody>
      </p:sp>
      <p:sp>
        <p:nvSpPr>
          <p:cNvPr id="6" name="Espace réservé du pied de page 5">
            <a:extLst>
              <a:ext uri="{FF2B5EF4-FFF2-40B4-BE49-F238E27FC236}">
                <a16:creationId xmlns:a16="http://schemas.microsoft.com/office/drawing/2014/main" id="{920D25B7-B20C-1EA1-983B-B8343787EE03}"/>
              </a:ext>
            </a:extLst>
          </p:cNvPr>
          <p:cNvSpPr>
            <a:spLocks noGrp="1"/>
          </p:cNvSpPr>
          <p:nvPr>
            <p:ph type="ftr" idx="11"/>
          </p:nvPr>
        </p:nvSpPr>
        <p:spPr>
          <a:xfrm>
            <a:off x="3695900" y="6417910"/>
            <a:ext cx="4822804" cy="365125"/>
          </a:xfrm>
        </p:spPr>
        <p:txBody>
          <a:bodyPr/>
          <a:lstStyle/>
          <a:p>
            <a:r>
              <a:rPr lang="fr-FR" sz="1100" b="1"/>
              <a:t>Projet  AdBs / AGORABUS  - M2I Urbanéo S.A.</a:t>
            </a:r>
          </a:p>
        </p:txBody>
      </p:sp>
      <p:pic>
        <p:nvPicPr>
          <p:cNvPr id="2" name="Image 1" descr="Une image contenant texte, Police, Graphique, logo&#10;&#10;Le contenu généré par l’IA peut être incorrect.">
            <a:extLst>
              <a:ext uri="{FF2B5EF4-FFF2-40B4-BE49-F238E27FC236}">
                <a16:creationId xmlns:a16="http://schemas.microsoft.com/office/drawing/2014/main" id="{80771E9B-1D7B-E0CD-87E3-0F5D5B64465E}"/>
              </a:ext>
            </a:extLst>
          </p:cNvPr>
          <p:cNvPicPr>
            <a:picLocks noChangeAspect="1"/>
          </p:cNvPicPr>
          <p:nvPr/>
        </p:nvPicPr>
        <p:blipFill>
          <a:blip r:embed="rId3"/>
          <a:stretch>
            <a:fillRect/>
          </a:stretch>
        </p:blipFill>
        <p:spPr>
          <a:xfrm>
            <a:off x="10750958" y="-41875"/>
            <a:ext cx="1450757" cy="1450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Ovale 80" descr="Grand cercle de couleur deuxième niveau de hiérarchie">
            <a:extLst>
              <a:ext uri="{FF2B5EF4-FFF2-40B4-BE49-F238E27FC236}">
                <a16:creationId xmlns:a16="http://schemas.microsoft.com/office/drawing/2014/main" id="{C397538A-DC5C-0FB0-E73A-2227DEC32D4B}"/>
              </a:ext>
            </a:extLst>
          </p:cNvPr>
          <p:cNvSpPr/>
          <p:nvPr/>
        </p:nvSpPr>
        <p:spPr>
          <a:xfrm>
            <a:off x="3436534" y="3031861"/>
            <a:ext cx="1980000" cy="1980000"/>
          </a:xfrm>
          <a:prstGeom prst="ellipse">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e 80" descr="Grand cercle de couleur deuxième niveau de hiérarchie">
            <a:extLst>
              <a:ext uri="{FF2B5EF4-FFF2-40B4-BE49-F238E27FC236}">
                <a16:creationId xmlns:a16="http://schemas.microsoft.com/office/drawing/2014/main" id="{B687F5C5-3C4B-483A-07C0-586047FBB0CB}"/>
              </a:ext>
            </a:extLst>
          </p:cNvPr>
          <p:cNvSpPr/>
          <p:nvPr/>
        </p:nvSpPr>
        <p:spPr>
          <a:xfrm>
            <a:off x="7046791" y="2998266"/>
            <a:ext cx="1980000" cy="19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e 79" descr="Grand cercle de couleur deuxième niveau de hiérarchie">
            <a:extLst>
              <a:ext uri="{FF2B5EF4-FFF2-40B4-BE49-F238E27FC236}">
                <a16:creationId xmlns:a16="http://schemas.microsoft.com/office/drawing/2014/main" id="{6C116BA2-72C2-CD3B-346A-C46B7272D854}"/>
              </a:ext>
            </a:extLst>
          </p:cNvPr>
          <p:cNvSpPr/>
          <p:nvPr/>
        </p:nvSpPr>
        <p:spPr>
          <a:xfrm>
            <a:off x="6454245" y="4383647"/>
            <a:ext cx="1980000" cy="1980000"/>
          </a:xfrm>
          <a:prstGeom prst="ellipse">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e 78" descr="Grand cercle de couleur deuxième niveau de hiérarchie">
            <a:extLst>
              <a:ext uri="{FF2B5EF4-FFF2-40B4-BE49-F238E27FC236}">
                <a16:creationId xmlns:a16="http://schemas.microsoft.com/office/drawing/2014/main" id="{D8C5D8AA-23F1-8AA7-89A7-76CEC701A037}"/>
              </a:ext>
            </a:extLst>
          </p:cNvPr>
          <p:cNvSpPr/>
          <p:nvPr/>
        </p:nvSpPr>
        <p:spPr>
          <a:xfrm>
            <a:off x="6454245" y="1721409"/>
            <a:ext cx="1980000" cy="1980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e 77" descr="Grand cercle de couleur deuxième niveau de hiérarchie">
            <a:extLst>
              <a:ext uri="{FF2B5EF4-FFF2-40B4-BE49-F238E27FC236}">
                <a16:creationId xmlns:a16="http://schemas.microsoft.com/office/drawing/2014/main" id="{3EAC2854-7402-B415-837B-BA51A258BA25}"/>
              </a:ext>
            </a:extLst>
          </p:cNvPr>
          <p:cNvSpPr/>
          <p:nvPr/>
        </p:nvSpPr>
        <p:spPr>
          <a:xfrm>
            <a:off x="3851200" y="4393172"/>
            <a:ext cx="1980000" cy="1980000"/>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e 76" descr="Grand cercle de couleur deuxième niveau de hiérarchie">
            <a:extLst>
              <a:ext uri="{FF2B5EF4-FFF2-40B4-BE49-F238E27FC236}">
                <a16:creationId xmlns:a16="http://schemas.microsoft.com/office/drawing/2014/main" id="{1E83A7FC-A816-7494-D4B0-AAF143254335}"/>
              </a:ext>
            </a:extLst>
          </p:cNvPr>
          <p:cNvSpPr/>
          <p:nvPr/>
        </p:nvSpPr>
        <p:spPr>
          <a:xfrm>
            <a:off x="3851200" y="1778760"/>
            <a:ext cx="1980000" cy="1980000"/>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llipse 31" descr="Cercle niveau intermédiaire">
            <a:extLst>
              <a:ext uri="{FF2B5EF4-FFF2-40B4-BE49-F238E27FC236}">
                <a16:creationId xmlns:a16="http://schemas.microsoft.com/office/drawing/2014/main" id="{4A95A0BC-7603-764E-5D32-07A4C693890F}"/>
              </a:ext>
            </a:extLst>
          </p:cNvPr>
          <p:cNvSpPr/>
          <p:nvPr/>
        </p:nvSpPr>
        <p:spPr>
          <a:xfrm>
            <a:off x="3807142" y="1737360"/>
            <a:ext cx="4638675" cy="4569619"/>
          </a:xfrm>
          <a:prstGeom prst="ellipse">
            <a:avLst/>
          </a:prstGeom>
          <a:solidFill>
            <a:schemeClr val="bg1">
              <a:lumMod val="95000"/>
              <a:alpha val="6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e 32" descr="Cercle niveau élevé">
            <a:extLst>
              <a:ext uri="{FF2B5EF4-FFF2-40B4-BE49-F238E27FC236}">
                <a16:creationId xmlns:a16="http://schemas.microsoft.com/office/drawing/2014/main" id="{BF20396C-464F-254A-D8F1-C46319DE3770}"/>
              </a:ext>
            </a:extLst>
          </p:cNvPr>
          <p:cNvSpPr/>
          <p:nvPr/>
        </p:nvSpPr>
        <p:spPr>
          <a:xfrm>
            <a:off x="4646009" y="2562155"/>
            <a:ext cx="2919412" cy="291941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47B826E0-31CB-2DDF-E2DB-89AF2D5D7B46}"/>
              </a:ext>
            </a:extLst>
          </p:cNvPr>
          <p:cNvSpPr/>
          <p:nvPr/>
        </p:nvSpPr>
        <p:spPr>
          <a:xfrm>
            <a:off x="5245473" y="3988266"/>
            <a:ext cx="1764000" cy="684000"/>
          </a:xfrm>
          <a:prstGeom prst="rect">
            <a:avLst/>
          </a:prstGeom>
          <a:no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22300">
              <a:lnSpc>
                <a:spcPct val="90000"/>
              </a:lnSpc>
              <a:spcBef>
                <a:spcPct val="0"/>
              </a:spcBef>
              <a:spcAft>
                <a:spcPct val="35000"/>
              </a:spcAft>
              <a:defRPr/>
            </a:pPr>
            <a:r>
              <a:rPr lang="fr-FR" sz="1300" b="1">
                <a:solidFill>
                  <a:prstClr val="black">
                    <a:lumMod val="75000"/>
                    <a:lumOff val="25000"/>
                  </a:prstClr>
                </a:solidFill>
                <a:latin typeface="Calibri" panose="020F0502020204030204"/>
              </a:rPr>
              <a:t>F. MARTINI</a:t>
            </a:r>
            <a:br>
              <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br>
            <a:r>
              <a:rPr lang="fr-FR" sz="1200">
                <a:solidFill>
                  <a:prstClr val="black">
                    <a:lumMod val="75000"/>
                    <a:lumOff val="25000"/>
                  </a:prstClr>
                </a:solidFill>
              </a:rPr>
              <a:t>Chef de Projet Principal (MOA)</a:t>
            </a:r>
            <a:endPar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CA2F854-5EC1-C6E3-6D11-0E4C2D5DAA64}"/>
              </a:ext>
            </a:extLst>
          </p:cNvPr>
          <p:cNvSpPr/>
          <p:nvPr/>
        </p:nvSpPr>
        <p:spPr>
          <a:xfrm>
            <a:off x="3680213" y="2118820"/>
            <a:ext cx="1299491" cy="583282"/>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622300" rtl="0" eaLnBrk="1" fontAlgn="auto" latinLnBrk="0" hangingPunct="1">
              <a:lnSpc>
                <a:spcPct val="90000"/>
              </a:lnSpc>
              <a:spcBef>
                <a:spcPct val="0"/>
              </a:spcBef>
              <a:spcAft>
                <a:spcPct val="35000"/>
              </a:spcAft>
              <a:buClrTx/>
              <a:buSzTx/>
              <a:buFontTx/>
              <a:buNone/>
              <a:tabLst/>
              <a:defRPr/>
            </a:pPr>
            <a:r>
              <a:rPr lang="fr-FR" sz="1300" b="1">
                <a:solidFill>
                  <a:prstClr val="black">
                    <a:lumMod val="75000"/>
                    <a:lumOff val="25000"/>
                  </a:prstClr>
                </a:solidFill>
                <a:latin typeface="Calibri" panose="020F0502020204030204"/>
              </a:rPr>
              <a:t>S.</a:t>
            </a:r>
            <a:r>
              <a:rPr kumimoji="0" lang="fr-FR" sz="13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T</a:t>
            </a:r>
          </a:p>
          <a:p>
            <a:pPr lvl="0" algn="r" defTabSz="622300">
              <a:lnSpc>
                <a:spcPct val="90000"/>
              </a:lnSpc>
              <a:spcBef>
                <a:spcPct val="0"/>
              </a:spcBef>
              <a:spcAft>
                <a:spcPct val="35000"/>
              </a:spcAft>
              <a:defRPr/>
            </a:pPr>
            <a:r>
              <a:rPr lang="fr-FR" sz="1200">
                <a:solidFill>
                  <a:prstClr val="black">
                    <a:lumMod val="75000"/>
                    <a:lumOff val="25000"/>
                  </a:prstClr>
                </a:solidFill>
              </a:rPr>
              <a:t>Responsable Communication / Médiation</a:t>
            </a:r>
            <a:endPar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B6D5255C-A77C-1082-ECC5-A0A1E790AAE6}"/>
              </a:ext>
            </a:extLst>
          </p:cNvPr>
          <p:cNvSpPr/>
          <p:nvPr/>
        </p:nvSpPr>
        <p:spPr>
          <a:xfrm>
            <a:off x="3750959" y="5383172"/>
            <a:ext cx="1080000" cy="5400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r" defTabSz="622300">
              <a:lnSpc>
                <a:spcPct val="90000"/>
              </a:lnSpc>
              <a:spcBef>
                <a:spcPct val="0"/>
              </a:spcBef>
              <a:spcAft>
                <a:spcPct val="35000"/>
              </a:spcAft>
              <a:defRPr/>
            </a:pPr>
            <a:r>
              <a:rPr kumimoji="0" lang="fr-FR" sz="13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Monique DAVANT</a:t>
            </a:r>
            <a:br>
              <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br>
            <a:r>
              <a:rPr lang="fr-FR" sz="1200">
                <a:solidFill>
                  <a:prstClr val="black">
                    <a:lumMod val="75000"/>
                    <a:lumOff val="25000"/>
                  </a:prstClr>
                </a:solidFill>
              </a:rPr>
              <a:t>Responsable Marchés Publics / Juriste</a:t>
            </a:r>
            <a:endPar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a:p>
            <a:pPr marL="0" marR="0" lvl="0" indent="0" algn="r" defTabSz="622300" rtl="0" eaLnBrk="1" fontAlgn="auto" latinLnBrk="0" hangingPunct="1">
              <a:lnSpc>
                <a:spcPct val="90000"/>
              </a:lnSpc>
              <a:spcBef>
                <a:spcPct val="0"/>
              </a:spcBef>
              <a:spcAft>
                <a:spcPct val="35000"/>
              </a:spcAft>
              <a:buClrTx/>
              <a:buSzTx/>
              <a:buFontTx/>
              <a:buNone/>
              <a:tabLst/>
              <a:defRPr/>
            </a:pPr>
            <a:endPar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8232E1B-0BEF-1CEC-6047-A0EF28CAB67C}"/>
              </a:ext>
            </a:extLst>
          </p:cNvPr>
          <p:cNvSpPr/>
          <p:nvPr/>
        </p:nvSpPr>
        <p:spPr>
          <a:xfrm>
            <a:off x="7065292" y="2119070"/>
            <a:ext cx="1592804" cy="751789"/>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622300" rtl="0" eaLnBrk="1" fontAlgn="auto" latinLnBrk="0" hangingPunct="1">
              <a:lnSpc>
                <a:spcPct val="90000"/>
              </a:lnSpc>
              <a:spcBef>
                <a:spcPct val="0"/>
              </a:spcBef>
              <a:spcAft>
                <a:spcPct val="35000"/>
              </a:spcAft>
              <a:buClrTx/>
              <a:buSzTx/>
              <a:buFontTx/>
              <a:buNone/>
              <a:tabLst/>
              <a:defRPr/>
            </a:pPr>
            <a:r>
              <a:rPr kumimoji="0" lang="fr-FR" sz="13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D.</a:t>
            </a:r>
          </a:p>
          <a:p>
            <a:pPr lvl="0" defTabSz="622300">
              <a:lnSpc>
                <a:spcPct val="90000"/>
              </a:lnSpc>
              <a:spcBef>
                <a:spcPct val="0"/>
              </a:spcBef>
              <a:spcAft>
                <a:spcPct val="35000"/>
              </a:spcAft>
              <a:defRPr/>
            </a:pPr>
            <a:r>
              <a:rPr kumimoji="0" lang="fr-FR" sz="13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ATTALI</a:t>
            </a:r>
            <a:br>
              <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br>
            <a:r>
              <a:rPr lang="fr-FR" sz="1200">
                <a:solidFill>
                  <a:prstClr val="black">
                    <a:lumMod val="75000"/>
                    <a:lumOff val="25000"/>
                  </a:prstClr>
                </a:solidFill>
              </a:rPr>
              <a:t>Représentant des Usagers / Collectivité</a:t>
            </a:r>
            <a:endPar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1EE4140-60B8-1B67-52A7-8E7C56381EAB}"/>
              </a:ext>
            </a:extLst>
          </p:cNvPr>
          <p:cNvSpPr/>
          <p:nvPr/>
        </p:nvSpPr>
        <p:spPr>
          <a:xfrm>
            <a:off x="7876320" y="3696844"/>
            <a:ext cx="1080000" cy="5400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22300">
              <a:lnSpc>
                <a:spcPct val="90000"/>
              </a:lnSpc>
              <a:spcBef>
                <a:spcPct val="0"/>
              </a:spcBef>
              <a:spcAft>
                <a:spcPct val="35000"/>
              </a:spcAft>
              <a:defRPr/>
            </a:pPr>
            <a:r>
              <a:rPr kumimoji="0" lang="fr-FR" sz="13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MARIE BERTHELETTE</a:t>
            </a:r>
            <a:br>
              <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br>
            <a:r>
              <a:rPr lang="fr-FR" sz="1200">
                <a:solidFill>
                  <a:prstClr val="black">
                    <a:lumMod val="75000"/>
                    <a:lumOff val="25000"/>
                  </a:prstClr>
                </a:solidFill>
              </a:rPr>
              <a:t>Responsable qualité / AMO</a:t>
            </a:r>
            <a:endPar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0948B6D-C41D-E8A6-ADE4-DC7D49230B32}"/>
              </a:ext>
            </a:extLst>
          </p:cNvPr>
          <p:cNvSpPr/>
          <p:nvPr/>
        </p:nvSpPr>
        <p:spPr>
          <a:xfrm>
            <a:off x="7154896" y="5305556"/>
            <a:ext cx="1080000" cy="5400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defTabSz="622300">
              <a:lnSpc>
                <a:spcPct val="90000"/>
              </a:lnSpc>
              <a:spcBef>
                <a:spcPct val="0"/>
              </a:spcBef>
              <a:spcAft>
                <a:spcPct val="35000"/>
              </a:spcAft>
              <a:defRPr/>
            </a:pPr>
            <a:r>
              <a:rPr kumimoji="0" lang="fr-FR" sz="1300" b="1" i="0" u="none" strike="noStrike" kern="1200" cap="none" spc="0" normalizeH="0" baseline="0" noProof="0" err="1">
                <a:ln>
                  <a:noFill/>
                </a:ln>
                <a:solidFill>
                  <a:prstClr val="black">
                    <a:lumMod val="75000"/>
                    <a:lumOff val="25000"/>
                  </a:prstClr>
                </a:solidFill>
                <a:effectLst/>
                <a:uLnTx/>
                <a:uFillTx/>
                <a:latin typeface="Calibri" panose="020F0502020204030204"/>
                <a:ea typeface="+mn-ea"/>
                <a:cs typeface="+mn-cs"/>
              </a:rPr>
              <a:t>Eric</a:t>
            </a:r>
            <a:r>
              <a:rPr kumimoji="0" lang="fr-FR" sz="13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 Duteil</a:t>
            </a:r>
            <a:br>
              <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br>
            <a:r>
              <a:rPr lang="fr-FR" sz="1200">
                <a:solidFill>
                  <a:prstClr val="black">
                    <a:lumMod val="75000"/>
                    <a:lumOff val="25000"/>
                  </a:prstClr>
                </a:solidFill>
              </a:rPr>
              <a:t>Responsable Voirie / Ville</a:t>
            </a:r>
            <a:endPar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FD7E9EBD-0033-0302-51C8-94D7AC3065A0}"/>
              </a:ext>
            </a:extLst>
          </p:cNvPr>
          <p:cNvSpPr/>
          <p:nvPr/>
        </p:nvSpPr>
        <p:spPr>
          <a:xfrm>
            <a:off x="5260327" y="3230270"/>
            <a:ext cx="1764792" cy="390595"/>
          </a:xfrm>
          <a:prstGeom prst="rect">
            <a:avLst/>
          </a:prstGeom>
          <a:noFill/>
          <a:ln>
            <a:noFill/>
          </a:ln>
        </p:spPr>
        <p:style>
          <a:lnRef idx="2">
            <a:schemeClr val="lt1">
              <a:shade val="8000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rtlCol="0" anchor="t" anchorCtr="0">
            <a:noAutofit/>
          </a:bodyP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622300" rtl="0" eaLnBrk="1" fontAlgn="auto" latinLnBrk="0" hangingPunct="1">
              <a:lnSpc>
                <a:spcPct val="90000"/>
              </a:lnSpc>
              <a:spcBef>
                <a:spcPct val="0"/>
              </a:spcBef>
              <a:spcAft>
                <a:spcPct val="35000"/>
              </a:spcAft>
              <a:buClrTx/>
              <a:buSzTx/>
              <a:buFontTx/>
              <a:buNone/>
              <a:tabLst/>
              <a:defRPr/>
            </a:pPr>
            <a:r>
              <a:rPr lang="fr-FR" sz="1300" b="1">
                <a:solidFill>
                  <a:prstClr val="black">
                    <a:lumMod val="75000"/>
                    <a:lumOff val="25000"/>
                  </a:prstClr>
                </a:solidFill>
                <a:latin typeface="Calibri" panose="020F0502020204030204"/>
              </a:rPr>
              <a:t>S. PETIT</a:t>
            </a:r>
            <a:endParaRPr kumimoji="0" lang="fr-FR" sz="13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Sponsor</a:t>
            </a:r>
          </a:p>
        </p:txBody>
      </p:sp>
      <p:sp>
        <p:nvSpPr>
          <p:cNvPr id="22" name="Rectangle 21">
            <a:extLst>
              <a:ext uri="{FF2B5EF4-FFF2-40B4-BE49-F238E27FC236}">
                <a16:creationId xmlns:a16="http://schemas.microsoft.com/office/drawing/2014/main" id="{6B453840-1C5E-7B93-B5E9-DA26747F6674}"/>
              </a:ext>
            </a:extLst>
          </p:cNvPr>
          <p:cNvSpPr/>
          <p:nvPr/>
        </p:nvSpPr>
        <p:spPr>
          <a:xfrm>
            <a:off x="3436534" y="3822772"/>
            <a:ext cx="1080000" cy="5400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r" defTabSz="622300">
              <a:lnSpc>
                <a:spcPct val="90000"/>
              </a:lnSpc>
              <a:spcBef>
                <a:spcPct val="0"/>
              </a:spcBef>
              <a:spcAft>
                <a:spcPct val="35000"/>
              </a:spcAft>
              <a:defRPr/>
            </a:pPr>
            <a:r>
              <a:rPr kumimoji="0" lang="fr-FR" sz="13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Monique DAVANT</a:t>
            </a:r>
            <a:br>
              <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br>
            <a:r>
              <a:rPr lang="fr-FR" sz="1200">
                <a:solidFill>
                  <a:prstClr val="black">
                    <a:lumMod val="75000"/>
                    <a:lumOff val="25000"/>
                  </a:prstClr>
                </a:solidFill>
              </a:rPr>
              <a:t>Responsable Technique (MOE)</a:t>
            </a:r>
            <a:endPar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a:p>
            <a:pPr marL="0" marR="0" lvl="0" indent="0" algn="r" defTabSz="622300" rtl="0" eaLnBrk="1" fontAlgn="auto" latinLnBrk="0" hangingPunct="1">
              <a:lnSpc>
                <a:spcPct val="90000"/>
              </a:lnSpc>
              <a:spcBef>
                <a:spcPct val="0"/>
              </a:spcBef>
              <a:spcAft>
                <a:spcPct val="35000"/>
              </a:spcAft>
              <a:buClrTx/>
              <a:buSzTx/>
              <a:buFontTx/>
              <a:buNone/>
              <a:tabLst/>
              <a:defRPr/>
            </a:pPr>
            <a:endPar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42" name="Google Shape;533;p29">
            <a:extLst>
              <a:ext uri="{FF2B5EF4-FFF2-40B4-BE49-F238E27FC236}">
                <a16:creationId xmlns:a16="http://schemas.microsoft.com/office/drawing/2014/main" id="{53E98837-2EC6-62F3-090F-D519B53E159E}"/>
              </a:ext>
            </a:extLst>
          </p:cNvPr>
          <p:cNvSpPr/>
          <p:nvPr/>
        </p:nvSpPr>
        <p:spPr>
          <a:xfrm>
            <a:off x="137534" y="1622253"/>
            <a:ext cx="11936361" cy="4677687"/>
          </a:xfrm>
          <a:prstGeom prst="rect">
            <a:avLst/>
          </a:prstGeom>
          <a:solidFill>
            <a:schemeClr val="l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 name="Ovale 80" descr="Grand cercle de couleur deuxième niveau de hiérarchie">
            <a:extLst>
              <a:ext uri="{FF2B5EF4-FFF2-40B4-BE49-F238E27FC236}">
                <a16:creationId xmlns:a16="http://schemas.microsoft.com/office/drawing/2014/main" id="{745A4D46-61FC-48C7-CE89-60B42397E96F}"/>
              </a:ext>
            </a:extLst>
          </p:cNvPr>
          <p:cNvSpPr/>
          <p:nvPr/>
        </p:nvSpPr>
        <p:spPr>
          <a:xfrm>
            <a:off x="3530185" y="2958629"/>
            <a:ext cx="1980000" cy="1980000"/>
          </a:xfrm>
          <a:prstGeom prst="ellipse">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fr-fr"/>
            </a:defPPr>
            <a:lvl1pPr marL="0" marR="0" lvl="0"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e 80" descr="Grand cercle de couleur deuxième niveau de hiérarchie">
            <a:extLst>
              <a:ext uri="{FF2B5EF4-FFF2-40B4-BE49-F238E27FC236}">
                <a16:creationId xmlns:a16="http://schemas.microsoft.com/office/drawing/2014/main" id="{8F430915-DAF1-8713-ABFE-7FC8548411FF}"/>
              </a:ext>
            </a:extLst>
          </p:cNvPr>
          <p:cNvSpPr/>
          <p:nvPr/>
        </p:nvSpPr>
        <p:spPr>
          <a:xfrm>
            <a:off x="7140442" y="2925034"/>
            <a:ext cx="1980000" cy="19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fr-fr"/>
            </a:defPPr>
            <a:lvl1pPr marL="0" marR="0" lvl="0"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e 79" descr="Grand cercle de couleur deuxième niveau de hiérarchie">
            <a:extLst>
              <a:ext uri="{FF2B5EF4-FFF2-40B4-BE49-F238E27FC236}">
                <a16:creationId xmlns:a16="http://schemas.microsoft.com/office/drawing/2014/main" id="{4CA379DF-8673-68F7-189E-5B62AA5EFBA3}"/>
              </a:ext>
            </a:extLst>
          </p:cNvPr>
          <p:cNvSpPr/>
          <p:nvPr/>
        </p:nvSpPr>
        <p:spPr>
          <a:xfrm>
            <a:off x="6547896" y="4310415"/>
            <a:ext cx="1980000" cy="1980000"/>
          </a:xfrm>
          <a:prstGeom prst="ellipse">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fr-fr"/>
            </a:defPPr>
            <a:lvl1pPr marL="0" marR="0" lvl="0"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e 78" descr="Grand cercle de couleur deuxième niveau de hiérarchie">
            <a:extLst>
              <a:ext uri="{FF2B5EF4-FFF2-40B4-BE49-F238E27FC236}">
                <a16:creationId xmlns:a16="http://schemas.microsoft.com/office/drawing/2014/main" id="{59A3DB87-8DC6-DD4E-4F51-B14909561C09}"/>
              </a:ext>
            </a:extLst>
          </p:cNvPr>
          <p:cNvSpPr/>
          <p:nvPr/>
        </p:nvSpPr>
        <p:spPr>
          <a:xfrm>
            <a:off x="6547896" y="1648177"/>
            <a:ext cx="1980000" cy="1980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fr-fr"/>
            </a:defPPr>
            <a:lvl1pPr marL="0" marR="0" lvl="0"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e 77" descr="Grand cercle de couleur deuxième niveau de hiérarchie">
            <a:extLst>
              <a:ext uri="{FF2B5EF4-FFF2-40B4-BE49-F238E27FC236}">
                <a16:creationId xmlns:a16="http://schemas.microsoft.com/office/drawing/2014/main" id="{194CC56E-B747-6E9A-8431-D8286E6EFDCD}"/>
              </a:ext>
            </a:extLst>
          </p:cNvPr>
          <p:cNvSpPr/>
          <p:nvPr/>
        </p:nvSpPr>
        <p:spPr>
          <a:xfrm>
            <a:off x="3944851" y="4319940"/>
            <a:ext cx="1980000" cy="1980000"/>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fr-fr"/>
            </a:defPPr>
            <a:lvl1pPr marL="0" marR="0" lvl="0"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e 76" descr="Grand cercle de couleur deuxième niveau de hiérarchie">
            <a:extLst>
              <a:ext uri="{FF2B5EF4-FFF2-40B4-BE49-F238E27FC236}">
                <a16:creationId xmlns:a16="http://schemas.microsoft.com/office/drawing/2014/main" id="{83A33552-5BDE-9603-48A1-DFFAD8E1EFFD}"/>
              </a:ext>
            </a:extLst>
          </p:cNvPr>
          <p:cNvSpPr/>
          <p:nvPr/>
        </p:nvSpPr>
        <p:spPr>
          <a:xfrm>
            <a:off x="3944851" y="1705528"/>
            <a:ext cx="1980000" cy="1980000"/>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fr-fr"/>
            </a:defPPr>
            <a:lvl1pPr marL="0" marR="0" lvl="0"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Ellipse 31" descr="Cercle niveau intermédiaire">
            <a:extLst>
              <a:ext uri="{FF2B5EF4-FFF2-40B4-BE49-F238E27FC236}">
                <a16:creationId xmlns:a16="http://schemas.microsoft.com/office/drawing/2014/main" id="{CBAEA243-FA82-B621-8E2C-B97168404519}"/>
              </a:ext>
            </a:extLst>
          </p:cNvPr>
          <p:cNvSpPr/>
          <p:nvPr/>
        </p:nvSpPr>
        <p:spPr>
          <a:xfrm>
            <a:off x="3880029" y="1629292"/>
            <a:ext cx="4638675" cy="4638675"/>
          </a:xfrm>
          <a:prstGeom prst="ellipse">
            <a:avLst/>
          </a:prstGeom>
          <a:solidFill>
            <a:schemeClr val="bg1">
              <a:lumMod val="95000"/>
              <a:alpha val="6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fr-fr"/>
            </a:defPPr>
            <a:lvl1pPr marL="0" marR="0" lvl="0"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e 32" descr="Cercle niveau élevé">
            <a:extLst>
              <a:ext uri="{FF2B5EF4-FFF2-40B4-BE49-F238E27FC236}">
                <a16:creationId xmlns:a16="http://schemas.microsoft.com/office/drawing/2014/main" id="{3DE706DB-8F8E-CF7A-875C-33B9265522DE}"/>
              </a:ext>
            </a:extLst>
          </p:cNvPr>
          <p:cNvSpPr/>
          <p:nvPr/>
        </p:nvSpPr>
        <p:spPr>
          <a:xfrm>
            <a:off x="4746577" y="2489475"/>
            <a:ext cx="2919412" cy="291941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fr-fr"/>
            </a:defPPr>
            <a:lvl1pPr marL="0" marR="0" lvl="0"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89CE940-8A3E-62EA-2237-5F56562FD74D}"/>
              </a:ext>
            </a:extLst>
          </p:cNvPr>
          <p:cNvSpPr/>
          <p:nvPr/>
        </p:nvSpPr>
        <p:spPr>
          <a:xfrm>
            <a:off x="5339124" y="3915034"/>
            <a:ext cx="1764000" cy="684000"/>
          </a:xfrm>
          <a:prstGeom prst="rect">
            <a:avLst/>
          </a:prstGeom>
          <a:no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defPPr marR="0" lvl="0" algn="l" rtl="0">
              <a:lnSpc>
                <a:spcPct val="100000"/>
              </a:lnSpc>
              <a:spcBef>
                <a:spcPts val="0"/>
              </a:spcBef>
              <a:spcAft>
                <a:spcPts val="0"/>
              </a:spcAft>
              <a:defRPr lang="fr-fr"/>
            </a:defPPr>
            <a:lvl1pPr marL="0" marR="0" lvl="0"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lvl="0" algn="ctr" defTabSz="622300">
              <a:lnSpc>
                <a:spcPct val="90000"/>
              </a:lnSpc>
              <a:spcBef>
                <a:spcPct val="0"/>
              </a:spcBef>
              <a:spcAft>
                <a:spcPct val="35000"/>
              </a:spcAft>
              <a:defRPr/>
            </a:pPr>
            <a:br>
              <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br>
            <a:r>
              <a:rPr lang="fr-FR" sz="1200">
                <a:solidFill>
                  <a:prstClr val="black">
                    <a:lumMod val="75000"/>
                    <a:lumOff val="25000"/>
                  </a:prstClr>
                </a:solidFill>
              </a:rPr>
              <a:t>Chef de Projet Principal </a:t>
            </a:r>
            <a:endPar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6BF65499-0E53-3224-823D-FD434C8558C8}"/>
              </a:ext>
            </a:extLst>
          </p:cNvPr>
          <p:cNvSpPr/>
          <p:nvPr/>
        </p:nvSpPr>
        <p:spPr>
          <a:xfrm>
            <a:off x="3773864" y="2045588"/>
            <a:ext cx="1299491" cy="583282"/>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defPPr marR="0" lvl="0" algn="l" rtl="0">
              <a:lnSpc>
                <a:spcPct val="100000"/>
              </a:lnSpc>
              <a:spcBef>
                <a:spcPts val="0"/>
              </a:spcBef>
              <a:spcAft>
                <a:spcPts val="0"/>
              </a:spcAft>
              <a:defRPr lang="fr-fr"/>
            </a:defPPr>
            <a:lvl1pPr marL="0" marR="0" lvl="0"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lvl="0" algn="r" defTabSz="622300">
              <a:lnSpc>
                <a:spcPct val="90000"/>
              </a:lnSpc>
              <a:spcBef>
                <a:spcPct val="0"/>
              </a:spcBef>
              <a:spcAft>
                <a:spcPct val="35000"/>
              </a:spcAft>
              <a:defRPr/>
            </a:pPr>
            <a:r>
              <a:rPr lang="fr-FR" sz="1200">
                <a:solidFill>
                  <a:prstClr val="black">
                    <a:lumMod val="75000"/>
                    <a:lumOff val="25000"/>
                  </a:prstClr>
                </a:solidFill>
              </a:rPr>
              <a:t>Responsable Communication / Médiation</a:t>
            </a:r>
            <a:endPar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9E9ED0D9-391D-C588-9551-3EEA5ACC7017}"/>
              </a:ext>
            </a:extLst>
          </p:cNvPr>
          <p:cNvSpPr/>
          <p:nvPr/>
        </p:nvSpPr>
        <p:spPr>
          <a:xfrm>
            <a:off x="4132934" y="5134886"/>
            <a:ext cx="1080000" cy="5400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defPPr marR="0" lvl="0" algn="l" rtl="0">
              <a:lnSpc>
                <a:spcPct val="100000"/>
              </a:lnSpc>
              <a:spcBef>
                <a:spcPts val="0"/>
              </a:spcBef>
              <a:spcAft>
                <a:spcPts val="0"/>
              </a:spcAft>
              <a:defRPr lang="fr-fr"/>
            </a:defPPr>
            <a:lvl1pPr marL="0" marR="0" lvl="0"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lvl="0" algn="r" defTabSz="622300">
              <a:lnSpc>
                <a:spcPct val="90000"/>
              </a:lnSpc>
              <a:spcBef>
                <a:spcPct val="0"/>
              </a:spcBef>
              <a:spcAft>
                <a:spcPct val="35000"/>
              </a:spcAft>
              <a:defRPr/>
            </a:pPr>
            <a:br>
              <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br>
            <a:r>
              <a:rPr lang="fr-FR" sz="1200">
                <a:solidFill>
                  <a:prstClr val="black">
                    <a:lumMod val="75000"/>
                    <a:lumOff val="25000"/>
                  </a:prstClr>
                </a:solidFill>
              </a:rPr>
              <a:t>Responsable Marchés Publics / Juriste</a:t>
            </a:r>
            <a:endPar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a:p>
            <a:pPr marL="0" marR="0" lvl="0" indent="0" algn="r" defTabSz="622300" rtl="0" eaLnBrk="1" fontAlgn="auto" latinLnBrk="0" hangingPunct="1">
              <a:lnSpc>
                <a:spcPct val="90000"/>
              </a:lnSpc>
              <a:spcBef>
                <a:spcPct val="0"/>
              </a:spcBef>
              <a:spcAft>
                <a:spcPct val="35000"/>
              </a:spcAft>
              <a:buClrTx/>
              <a:buSzTx/>
              <a:buFontTx/>
              <a:buNone/>
              <a:tabLst/>
              <a:defRPr/>
            </a:pPr>
            <a:endPar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BDA3DE7D-009A-15A2-DEF5-69D82C256677}"/>
              </a:ext>
            </a:extLst>
          </p:cNvPr>
          <p:cNvSpPr/>
          <p:nvPr/>
        </p:nvSpPr>
        <p:spPr>
          <a:xfrm>
            <a:off x="7158943" y="2045838"/>
            <a:ext cx="1592804" cy="751789"/>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defPPr marR="0" lvl="0" algn="l" rtl="0">
              <a:lnSpc>
                <a:spcPct val="100000"/>
              </a:lnSpc>
              <a:spcBef>
                <a:spcPts val="0"/>
              </a:spcBef>
              <a:spcAft>
                <a:spcPts val="0"/>
              </a:spcAft>
              <a:defRPr lang="fr-fr"/>
            </a:defPPr>
            <a:lvl1pPr marL="0" marR="0" lvl="0"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lvl="0" defTabSz="622300">
              <a:lnSpc>
                <a:spcPct val="90000"/>
              </a:lnSpc>
              <a:spcBef>
                <a:spcPct val="0"/>
              </a:spcBef>
              <a:spcAft>
                <a:spcPct val="35000"/>
              </a:spcAft>
              <a:defRPr/>
            </a:pPr>
            <a:br>
              <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br>
            <a:r>
              <a:rPr lang="fr-FR" sz="1200">
                <a:solidFill>
                  <a:prstClr val="black">
                    <a:lumMod val="75000"/>
                    <a:lumOff val="25000"/>
                  </a:prstClr>
                </a:solidFill>
              </a:rPr>
              <a:t>Représentant des Usagers / Collectivité</a:t>
            </a:r>
            <a:endPar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4E98702-06B5-F8B8-C6ED-C7ED73360725}"/>
              </a:ext>
            </a:extLst>
          </p:cNvPr>
          <p:cNvSpPr/>
          <p:nvPr/>
        </p:nvSpPr>
        <p:spPr>
          <a:xfrm>
            <a:off x="7969971" y="3623612"/>
            <a:ext cx="1080000" cy="5400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defPPr marR="0" lvl="0" algn="l" rtl="0">
              <a:lnSpc>
                <a:spcPct val="100000"/>
              </a:lnSpc>
              <a:spcBef>
                <a:spcPts val="0"/>
              </a:spcBef>
              <a:spcAft>
                <a:spcPts val="0"/>
              </a:spcAft>
              <a:defRPr lang="fr-fr"/>
            </a:defPPr>
            <a:lvl1pPr marL="0" marR="0" lvl="0"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lvl="0" algn="ctr" defTabSz="622300">
              <a:lnSpc>
                <a:spcPct val="90000"/>
              </a:lnSpc>
              <a:spcBef>
                <a:spcPct val="0"/>
              </a:spcBef>
              <a:spcAft>
                <a:spcPct val="35000"/>
              </a:spcAft>
              <a:defRPr/>
            </a:pPr>
            <a:br>
              <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br>
            <a:r>
              <a:rPr lang="fr-FR" sz="1200">
                <a:solidFill>
                  <a:prstClr val="black">
                    <a:lumMod val="75000"/>
                    <a:lumOff val="25000"/>
                  </a:prstClr>
                </a:solidFill>
              </a:rPr>
              <a:t>Responsable qualité / AMO</a:t>
            </a:r>
            <a:endPar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704938F5-5BE2-73D9-A61B-0CA45BD47AB0}"/>
              </a:ext>
            </a:extLst>
          </p:cNvPr>
          <p:cNvSpPr/>
          <p:nvPr/>
        </p:nvSpPr>
        <p:spPr>
          <a:xfrm>
            <a:off x="7248547" y="5232324"/>
            <a:ext cx="1080000" cy="5400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defPPr marR="0" lvl="0" algn="l" rtl="0">
              <a:lnSpc>
                <a:spcPct val="100000"/>
              </a:lnSpc>
              <a:spcBef>
                <a:spcPts val="0"/>
              </a:spcBef>
              <a:spcAft>
                <a:spcPts val="0"/>
              </a:spcAft>
              <a:defRPr lang="fr-fr"/>
            </a:defPPr>
            <a:lvl1pPr marL="0" marR="0" lvl="0"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lvl="0" defTabSz="622300">
              <a:lnSpc>
                <a:spcPct val="90000"/>
              </a:lnSpc>
              <a:spcBef>
                <a:spcPct val="0"/>
              </a:spcBef>
              <a:spcAft>
                <a:spcPct val="35000"/>
              </a:spcAft>
              <a:defRPr/>
            </a:pPr>
            <a:br>
              <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br>
            <a:r>
              <a:rPr lang="fr-FR" sz="1200">
                <a:solidFill>
                  <a:prstClr val="black">
                    <a:lumMod val="75000"/>
                    <a:lumOff val="25000"/>
                  </a:prstClr>
                </a:solidFill>
              </a:rPr>
              <a:t>Responsable Voirie / Ville</a:t>
            </a:r>
            <a:endPar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8DA25233-2343-7BFE-43E9-D65B4159684E}"/>
              </a:ext>
            </a:extLst>
          </p:cNvPr>
          <p:cNvSpPr/>
          <p:nvPr/>
        </p:nvSpPr>
        <p:spPr>
          <a:xfrm>
            <a:off x="5353978" y="3157038"/>
            <a:ext cx="1764792" cy="390595"/>
          </a:xfrm>
          <a:prstGeom prst="rect">
            <a:avLst/>
          </a:prstGeom>
          <a:noFill/>
          <a:ln>
            <a:noFill/>
          </a:ln>
        </p:spPr>
        <p:style>
          <a:lnRef idx="2">
            <a:schemeClr val="lt1">
              <a:shade val="8000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rtlCol="0" anchor="t" anchorCtr="0">
            <a:noAutofit/>
          </a:bodyPr>
          <a:lstStyle>
            <a:defPPr marR="0" lvl="0" algn="l" rtl="0">
              <a:lnSpc>
                <a:spcPct val="100000"/>
              </a:lnSpc>
              <a:spcBef>
                <a:spcPts val="0"/>
              </a:spcBef>
              <a:spcAft>
                <a:spcPts val="0"/>
              </a:spcAft>
              <a:defRPr lang="fr-fr"/>
            </a:defPPr>
            <a:lvl1pPr marL="0" marR="0" lvl="0"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Sponsor</a:t>
            </a:r>
          </a:p>
        </p:txBody>
      </p:sp>
      <p:sp>
        <p:nvSpPr>
          <p:cNvPr id="58" name="Rectangle 57">
            <a:extLst>
              <a:ext uri="{FF2B5EF4-FFF2-40B4-BE49-F238E27FC236}">
                <a16:creationId xmlns:a16="http://schemas.microsoft.com/office/drawing/2014/main" id="{88D9D793-17E5-F8C0-8C0C-EBE476225CB0}"/>
              </a:ext>
            </a:extLst>
          </p:cNvPr>
          <p:cNvSpPr/>
          <p:nvPr/>
        </p:nvSpPr>
        <p:spPr>
          <a:xfrm>
            <a:off x="3530184" y="3749540"/>
            <a:ext cx="1216393" cy="7740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defPPr marR="0" lvl="0" algn="l" rtl="0">
              <a:lnSpc>
                <a:spcPct val="100000"/>
              </a:lnSpc>
              <a:spcBef>
                <a:spcPts val="0"/>
              </a:spcBef>
              <a:spcAft>
                <a:spcPts val="0"/>
              </a:spcAft>
              <a:defRPr lang="fr-fr"/>
            </a:defPPr>
            <a:lvl1pPr marL="0" marR="0" lvl="0"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4572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lvl="0" algn="r" defTabSz="622300">
              <a:lnSpc>
                <a:spcPct val="90000"/>
              </a:lnSpc>
              <a:spcBef>
                <a:spcPct val="0"/>
              </a:spcBef>
              <a:spcAft>
                <a:spcPct val="35000"/>
              </a:spcAft>
              <a:defRPr/>
            </a:pPr>
            <a:br>
              <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br>
            <a:r>
              <a:rPr lang="fr-FR" sz="1200">
                <a:solidFill>
                  <a:prstClr val="black">
                    <a:lumMod val="75000"/>
                    <a:lumOff val="25000"/>
                  </a:prstClr>
                </a:solidFill>
              </a:rPr>
              <a:t>Responsable Technique </a:t>
            </a:r>
            <a:endParaRPr kumimoji="0" lang="fr-FR"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7147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7"/>
          <p:cNvSpPr txBox="1">
            <a:spLocks noGrp="1"/>
          </p:cNvSpPr>
          <p:nvPr>
            <p:ph type="title"/>
          </p:nvPr>
        </p:nvSpPr>
        <p:spPr>
          <a:xfrm>
            <a:off x="910467" y="33090"/>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fr-FR" b="1"/>
              <a:t>9. Les jalons </a:t>
            </a:r>
            <a:endParaRPr/>
          </a:p>
        </p:txBody>
      </p:sp>
      <p:sp>
        <p:nvSpPr>
          <p:cNvPr id="5" name="Espace réservé du numéro de diapositive 4">
            <a:extLst>
              <a:ext uri="{FF2B5EF4-FFF2-40B4-BE49-F238E27FC236}">
                <a16:creationId xmlns:a16="http://schemas.microsoft.com/office/drawing/2014/main" id="{6A33CCC2-C01C-7E54-6D41-199FFF11FB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12</a:t>
            </a:fld>
            <a:endParaRPr lang="fr-FR"/>
          </a:p>
        </p:txBody>
      </p:sp>
      <p:sp>
        <p:nvSpPr>
          <p:cNvPr id="6" name="Espace réservé du pied de page 5">
            <a:extLst>
              <a:ext uri="{FF2B5EF4-FFF2-40B4-BE49-F238E27FC236}">
                <a16:creationId xmlns:a16="http://schemas.microsoft.com/office/drawing/2014/main" id="{920D25B7-B20C-1EA1-983B-B8343787EE03}"/>
              </a:ext>
            </a:extLst>
          </p:cNvPr>
          <p:cNvSpPr>
            <a:spLocks noGrp="1"/>
          </p:cNvSpPr>
          <p:nvPr>
            <p:ph type="ftr" idx="11"/>
          </p:nvPr>
        </p:nvSpPr>
        <p:spPr/>
        <p:txBody>
          <a:bodyPr/>
          <a:lstStyle/>
          <a:p>
            <a:r>
              <a:rPr lang="fr-FR" sz="1100" b="1"/>
              <a:t>Projet  AdBs / AGORABUS  - M2I Urbanéo S.A.</a:t>
            </a:r>
          </a:p>
        </p:txBody>
      </p:sp>
      <p:pic>
        <p:nvPicPr>
          <p:cNvPr id="2" name="Image 1" descr="Une image contenant texte, Police, Graphique, logo&#10;&#10;Le contenu généré par l’IA peut être incorrect.">
            <a:extLst>
              <a:ext uri="{FF2B5EF4-FFF2-40B4-BE49-F238E27FC236}">
                <a16:creationId xmlns:a16="http://schemas.microsoft.com/office/drawing/2014/main" id="{80771E9B-1D7B-E0CD-87E3-0F5D5B64465E}"/>
              </a:ext>
            </a:extLst>
          </p:cNvPr>
          <p:cNvPicPr>
            <a:picLocks noChangeAspect="1"/>
          </p:cNvPicPr>
          <p:nvPr/>
        </p:nvPicPr>
        <p:blipFill>
          <a:blip r:embed="rId3"/>
          <a:stretch>
            <a:fillRect/>
          </a:stretch>
        </p:blipFill>
        <p:spPr>
          <a:xfrm>
            <a:off x="10741243" y="0"/>
            <a:ext cx="1450757" cy="1450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a:extLst>
              <a:ext uri="{FF2B5EF4-FFF2-40B4-BE49-F238E27FC236}">
                <a16:creationId xmlns:a16="http://schemas.microsoft.com/office/drawing/2014/main" id="{D2D02A72-AD35-3B41-3975-BFCCDED92DF9}"/>
              </a:ext>
            </a:extLst>
          </p:cNvPr>
          <p:cNvPicPr>
            <a:picLocks noChangeAspect="1"/>
          </p:cNvPicPr>
          <p:nvPr/>
        </p:nvPicPr>
        <p:blipFill>
          <a:blip r:embed="rId4"/>
          <a:stretch>
            <a:fillRect/>
          </a:stretch>
        </p:blipFill>
        <p:spPr>
          <a:xfrm>
            <a:off x="575896" y="1683356"/>
            <a:ext cx="11315721" cy="3019340"/>
          </a:xfrm>
          <a:prstGeom prst="rect">
            <a:avLst/>
          </a:prstGeom>
        </p:spPr>
      </p:pic>
    </p:spTree>
    <p:extLst>
      <p:ext uri="{BB962C8B-B14F-4D97-AF65-F5344CB8AC3E}">
        <p14:creationId xmlns:p14="http://schemas.microsoft.com/office/powerpoint/2010/main" val="1815379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fr-FR" b="1"/>
              <a:t>10. Déroulement du projet</a:t>
            </a:r>
            <a:endParaRPr/>
          </a:p>
        </p:txBody>
      </p:sp>
      <p:grpSp>
        <p:nvGrpSpPr>
          <p:cNvPr id="208" name="Google Shape;208;p7"/>
          <p:cNvGrpSpPr/>
          <p:nvPr/>
        </p:nvGrpSpPr>
        <p:grpSpPr>
          <a:xfrm>
            <a:off x="1016700" y="1985048"/>
            <a:ext cx="10558063" cy="3700887"/>
            <a:chOff x="700" y="0"/>
            <a:chExt cx="10558063" cy="3700887"/>
          </a:xfrm>
        </p:grpSpPr>
        <p:sp>
          <p:nvSpPr>
            <p:cNvPr id="209" name="Google Shape;209;p7"/>
            <p:cNvSpPr/>
            <p:nvPr/>
          </p:nvSpPr>
          <p:spPr>
            <a:xfrm>
              <a:off x="29308" y="1098543"/>
              <a:ext cx="10529455" cy="1464724"/>
            </a:xfrm>
            <a:prstGeom prst="notchedRightArrow">
              <a:avLst>
                <a:gd name="adj1" fmla="val 50000"/>
                <a:gd name="adj2" fmla="val 50000"/>
              </a:avLst>
            </a:prstGeom>
            <a:solidFill>
              <a:srgbClr val="CFDD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700" y="0"/>
              <a:ext cx="1384430" cy="14647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txBox="1"/>
            <p:nvPr/>
          </p:nvSpPr>
          <p:spPr>
            <a:xfrm>
              <a:off x="10469" y="0"/>
              <a:ext cx="1550506" cy="1445186"/>
            </a:xfrm>
            <a:prstGeom prst="rect">
              <a:avLst/>
            </a:prstGeom>
            <a:noFill/>
            <a:ln>
              <a:noFill/>
            </a:ln>
          </p:spPr>
          <p:txBody>
            <a:bodyPr spcFirstLastPara="1" wrap="square" lIns="99550" tIns="99550" rIns="99550" bIns="99550" anchor="b" anchorCtr="0">
              <a:noAutofit/>
            </a:bodyPr>
            <a:lstStyle/>
            <a:p>
              <a:pPr algn="ctr">
                <a:lnSpc>
                  <a:spcPct val="90000"/>
                </a:lnSpc>
              </a:pPr>
              <a:r>
                <a:rPr lang="fr-FR" sz="2000">
                  <a:solidFill>
                    <a:srgbClr val="242424"/>
                  </a:solidFill>
                  <a:ea typeface="Calibri"/>
                  <a:cs typeface="Calibri"/>
                  <a:sym typeface="Calibri"/>
                </a:rPr>
                <a:t>Préparation &amp; études préalables</a:t>
              </a:r>
              <a:endParaRPr lang="fr-FR" sz="2000"/>
            </a:p>
          </p:txBody>
        </p:sp>
        <p:sp>
          <p:nvSpPr>
            <p:cNvPr id="212" name="Google Shape;212;p7"/>
            <p:cNvSpPr/>
            <p:nvPr/>
          </p:nvSpPr>
          <p:spPr>
            <a:xfrm>
              <a:off x="509825" y="1647814"/>
              <a:ext cx="366181" cy="366181"/>
            </a:xfrm>
            <a:prstGeom prst="ellipse">
              <a:avLst/>
            </a:prstGeom>
            <a:solidFill>
              <a:srgbClr val="5F9DD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1423768" y="2197086"/>
              <a:ext cx="1426158" cy="14647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txBox="1"/>
            <p:nvPr/>
          </p:nvSpPr>
          <p:spPr>
            <a:xfrm>
              <a:off x="2390922" y="2197086"/>
              <a:ext cx="1504311" cy="1503800"/>
            </a:xfrm>
            <a:prstGeom prst="rect">
              <a:avLst/>
            </a:prstGeom>
            <a:noFill/>
            <a:ln>
              <a:noFill/>
            </a:ln>
          </p:spPr>
          <p:txBody>
            <a:bodyPr spcFirstLastPara="1" wrap="square" lIns="99550" tIns="99550" rIns="99550" bIns="99550" anchor="t" anchorCtr="0">
              <a:noAutofit/>
            </a:bodyPr>
            <a:lstStyle/>
            <a:p>
              <a:pPr algn="ctr">
                <a:lnSpc>
                  <a:spcPct val="90000"/>
                </a:lnSpc>
              </a:pPr>
              <a:r>
                <a:rPr lang="fr-FR" sz="2000">
                  <a:solidFill>
                    <a:schemeClr val="dk1"/>
                  </a:solidFill>
                  <a:ea typeface="Calibri"/>
                  <a:sym typeface="Calibri"/>
                </a:rPr>
                <a:t>Conception détaillée et prototypes</a:t>
              </a:r>
              <a:endParaRPr lang="fr-FR" sz="2000">
                <a:solidFill>
                  <a:schemeClr val="dk1"/>
                </a:solidFill>
              </a:endParaRPr>
            </a:p>
          </p:txBody>
        </p:sp>
        <p:sp>
          <p:nvSpPr>
            <p:cNvPr id="215" name="Google Shape;215;p7"/>
            <p:cNvSpPr/>
            <p:nvPr/>
          </p:nvSpPr>
          <p:spPr>
            <a:xfrm>
              <a:off x="2999064" y="1667352"/>
              <a:ext cx="366181" cy="366181"/>
            </a:xfrm>
            <a:prstGeom prst="ellipse">
              <a:avLst/>
            </a:prstGeom>
            <a:solidFill>
              <a:srgbClr val="267FD5"/>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a:off x="2888563" y="0"/>
              <a:ext cx="1540470" cy="14647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txBox="1"/>
            <p:nvPr/>
          </p:nvSpPr>
          <p:spPr>
            <a:xfrm>
              <a:off x="4959641" y="0"/>
              <a:ext cx="2097316" cy="1445186"/>
            </a:xfrm>
            <a:prstGeom prst="rect">
              <a:avLst/>
            </a:prstGeom>
            <a:noFill/>
            <a:ln>
              <a:noFill/>
            </a:ln>
          </p:spPr>
          <p:txBody>
            <a:bodyPr spcFirstLastPara="1" wrap="square" lIns="99550" tIns="99550" rIns="99550" bIns="99550" anchor="b" anchorCtr="0">
              <a:noAutofit/>
            </a:bodyPr>
            <a:lstStyle/>
            <a:p>
              <a:pPr algn="ctr">
                <a:lnSpc>
                  <a:spcPct val="90000"/>
                </a:lnSpc>
              </a:pPr>
              <a:r>
                <a:rPr lang="fr-FR" sz="2000">
                  <a:solidFill>
                    <a:srgbClr val="242424"/>
                  </a:solidFill>
                  <a:ea typeface="Calibri"/>
                  <a:cs typeface="Calibri"/>
                  <a:sym typeface="Calibri"/>
                </a:rPr>
                <a:t>Préparation logistique &amp; fabrication série</a:t>
              </a:r>
              <a:endParaRPr lang="fr-FR" sz="2000"/>
            </a:p>
          </p:txBody>
        </p:sp>
        <p:sp>
          <p:nvSpPr>
            <p:cNvPr id="218" name="Google Shape;218;p7"/>
            <p:cNvSpPr/>
            <p:nvPr/>
          </p:nvSpPr>
          <p:spPr>
            <a:xfrm>
              <a:off x="5820323" y="1667352"/>
              <a:ext cx="366181" cy="366181"/>
            </a:xfrm>
            <a:prstGeom prst="ellipse">
              <a:avLst/>
            </a:prstGeom>
            <a:solidFill>
              <a:schemeClr val="accent4"/>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4467671" y="2197086"/>
              <a:ext cx="1927150" cy="14647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txBox="1"/>
            <p:nvPr/>
          </p:nvSpPr>
          <p:spPr>
            <a:xfrm>
              <a:off x="7574288" y="2236163"/>
              <a:ext cx="2220226" cy="1464724"/>
            </a:xfrm>
            <a:prstGeom prst="rect">
              <a:avLst/>
            </a:prstGeom>
            <a:noFill/>
            <a:ln>
              <a:noFill/>
            </a:ln>
          </p:spPr>
          <p:txBody>
            <a:bodyPr spcFirstLastPara="1" wrap="square" lIns="99550" tIns="99550" rIns="99550" bIns="99550" anchor="t" anchorCtr="0">
              <a:noAutofit/>
            </a:bodyPr>
            <a:lstStyle/>
            <a:p>
              <a:pPr algn="ctr">
                <a:lnSpc>
                  <a:spcPct val="90000"/>
                </a:lnSpc>
              </a:pPr>
              <a:r>
                <a:rPr lang="fr-FR" sz="2000">
                  <a:solidFill>
                    <a:srgbClr val="242424"/>
                  </a:solidFill>
                  <a:ea typeface="Calibri"/>
                  <a:cs typeface="Calibri"/>
                  <a:sym typeface="Calibri"/>
                </a:rPr>
                <a:t>Installation &amp; mise en service progressive</a:t>
              </a:r>
              <a:endParaRPr lang="fr-FR" sz="2000"/>
            </a:p>
          </p:txBody>
        </p:sp>
        <p:sp>
          <p:nvSpPr>
            <p:cNvPr id="221" name="Google Shape;221;p7"/>
            <p:cNvSpPr/>
            <p:nvPr/>
          </p:nvSpPr>
          <p:spPr>
            <a:xfrm>
              <a:off x="8511780" y="1667352"/>
              <a:ext cx="366181" cy="366181"/>
            </a:xfrm>
            <a:prstGeom prst="ellipse">
              <a:avLst/>
            </a:prstGeom>
            <a:solidFill>
              <a:schemeClr val="accent5"/>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6433459" y="0"/>
              <a:ext cx="1512999" cy="14647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7985095" y="2197086"/>
              <a:ext cx="1490713" cy="14647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7"/>
          <p:cNvSpPr/>
          <p:nvPr/>
        </p:nvSpPr>
        <p:spPr>
          <a:xfrm rot="5400000">
            <a:off x="5719284" y="26748"/>
            <a:ext cx="557213" cy="10315578"/>
          </a:xfrm>
          <a:prstGeom prst="rightBrace">
            <a:avLst>
              <a:gd name="adj1" fmla="val 8333"/>
              <a:gd name="adj2" fmla="val 50000"/>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7"/>
          <p:cNvSpPr txBox="1"/>
          <p:nvPr/>
        </p:nvSpPr>
        <p:spPr>
          <a:xfrm>
            <a:off x="5181600" y="5503011"/>
            <a:ext cx="1828800" cy="369332"/>
          </a:xfrm>
          <a:prstGeom prst="rect">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1">
            <a:spAutoFit/>
          </a:bodyPr>
          <a:lstStyle/>
          <a:p>
            <a:pPr marL="0" marR="0" lvl="0" indent="0" algn="l" rtl="0">
              <a:spcBef>
                <a:spcPts val="0"/>
              </a:spcBef>
              <a:spcAft>
                <a:spcPts val="0"/>
              </a:spcAft>
              <a:buNone/>
            </a:pPr>
            <a:r>
              <a:rPr lang="fr-FR" sz="1800" b="1">
                <a:solidFill>
                  <a:srgbClr val="FF0000"/>
                </a:solidFill>
                <a:latin typeface="Calibri"/>
                <a:ea typeface="Calibri"/>
                <a:cs typeface="Calibri"/>
                <a:sym typeface="Calibri"/>
              </a:rPr>
              <a:t>522 jours</a:t>
            </a:r>
            <a:endParaRPr/>
          </a:p>
        </p:txBody>
      </p:sp>
      <p:sp>
        <p:nvSpPr>
          <p:cNvPr id="5" name="Espace réservé du numéro de diapositive 4">
            <a:extLst>
              <a:ext uri="{FF2B5EF4-FFF2-40B4-BE49-F238E27FC236}">
                <a16:creationId xmlns:a16="http://schemas.microsoft.com/office/drawing/2014/main" id="{6A33CCC2-C01C-7E54-6D41-199FFF11FB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13</a:t>
            </a:fld>
            <a:endParaRPr lang="fr-FR"/>
          </a:p>
        </p:txBody>
      </p:sp>
      <p:sp>
        <p:nvSpPr>
          <p:cNvPr id="6" name="Espace réservé du pied de page 5">
            <a:extLst>
              <a:ext uri="{FF2B5EF4-FFF2-40B4-BE49-F238E27FC236}">
                <a16:creationId xmlns:a16="http://schemas.microsoft.com/office/drawing/2014/main" id="{920D25B7-B20C-1EA1-983B-B8343787EE03}"/>
              </a:ext>
            </a:extLst>
          </p:cNvPr>
          <p:cNvSpPr>
            <a:spLocks noGrp="1"/>
          </p:cNvSpPr>
          <p:nvPr>
            <p:ph type="ftr" idx="11"/>
          </p:nvPr>
        </p:nvSpPr>
        <p:spPr/>
        <p:txBody>
          <a:bodyPr/>
          <a:lstStyle/>
          <a:p>
            <a:r>
              <a:rPr lang="fr-FR" sz="1100" b="1"/>
              <a:t>Projet  AdBs / AGORABUS  - M2I Urbanéo S.A.</a:t>
            </a:r>
          </a:p>
        </p:txBody>
      </p:sp>
      <p:pic>
        <p:nvPicPr>
          <p:cNvPr id="2" name="Image 1" descr="Une image contenant texte, Police, Graphique, logo&#10;&#10;Le contenu généré par l’IA peut être incorrect.">
            <a:extLst>
              <a:ext uri="{FF2B5EF4-FFF2-40B4-BE49-F238E27FC236}">
                <a16:creationId xmlns:a16="http://schemas.microsoft.com/office/drawing/2014/main" id="{80771E9B-1D7B-E0CD-87E3-0F5D5B64465E}"/>
              </a:ext>
            </a:extLst>
          </p:cNvPr>
          <p:cNvPicPr>
            <a:picLocks noChangeAspect="1"/>
          </p:cNvPicPr>
          <p:nvPr/>
        </p:nvPicPr>
        <p:blipFill>
          <a:blip r:embed="rId3"/>
          <a:stretch>
            <a:fillRect/>
          </a:stretch>
        </p:blipFill>
        <p:spPr>
          <a:xfrm>
            <a:off x="10741243" y="0"/>
            <a:ext cx="1450757" cy="1450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7"/>
          <p:cNvSpPr txBox="1">
            <a:spLocks noGrp="1"/>
          </p:cNvSpPr>
          <p:nvPr>
            <p:ph type="title"/>
          </p:nvPr>
        </p:nvSpPr>
        <p:spPr>
          <a:xfrm>
            <a:off x="910467" y="33090"/>
            <a:ext cx="10058400" cy="1450757"/>
          </a:xfrm>
          <a:prstGeom prst="rect">
            <a:avLst/>
          </a:prstGeom>
          <a:noFill/>
          <a:ln>
            <a:noFill/>
          </a:ln>
        </p:spPr>
        <p:txBody>
          <a:bodyPr spcFirstLastPara="1" wrap="square" lIns="91425" tIns="45700" rIns="91425" bIns="45700" anchor="b" anchorCtr="0">
            <a:normAutofit/>
          </a:bodyPr>
          <a:lstStyle/>
          <a:p>
            <a:pPr>
              <a:buSzPts val="4800"/>
            </a:pPr>
            <a:r>
              <a:rPr lang="fr-FR" b="1"/>
              <a:t>11. Macro planning</a:t>
            </a:r>
            <a:endParaRPr/>
          </a:p>
        </p:txBody>
      </p:sp>
      <p:sp>
        <p:nvSpPr>
          <p:cNvPr id="5" name="Espace réservé du numéro de diapositive 4">
            <a:extLst>
              <a:ext uri="{FF2B5EF4-FFF2-40B4-BE49-F238E27FC236}">
                <a16:creationId xmlns:a16="http://schemas.microsoft.com/office/drawing/2014/main" id="{6A33CCC2-C01C-7E54-6D41-199FFF11FB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14</a:t>
            </a:fld>
            <a:endParaRPr lang="fr-FR"/>
          </a:p>
        </p:txBody>
      </p:sp>
      <p:sp>
        <p:nvSpPr>
          <p:cNvPr id="6" name="Espace réservé du pied de page 5">
            <a:extLst>
              <a:ext uri="{FF2B5EF4-FFF2-40B4-BE49-F238E27FC236}">
                <a16:creationId xmlns:a16="http://schemas.microsoft.com/office/drawing/2014/main" id="{920D25B7-B20C-1EA1-983B-B8343787EE03}"/>
              </a:ext>
            </a:extLst>
          </p:cNvPr>
          <p:cNvSpPr>
            <a:spLocks noGrp="1"/>
          </p:cNvSpPr>
          <p:nvPr>
            <p:ph type="ftr" idx="11"/>
          </p:nvPr>
        </p:nvSpPr>
        <p:spPr/>
        <p:txBody>
          <a:bodyPr/>
          <a:lstStyle/>
          <a:p>
            <a:r>
              <a:rPr lang="fr-FR" sz="1100" b="1"/>
              <a:t>Projet  AdBs / AGORABUS  - M2I Urbanéo S.A.</a:t>
            </a:r>
          </a:p>
        </p:txBody>
      </p:sp>
      <p:pic>
        <p:nvPicPr>
          <p:cNvPr id="2" name="Image 1" descr="Une image contenant texte, Police, Graphique, logo&#10;&#10;Le contenu généré par l’IA peut être incorrect.">
            <a:extLst>
              <a:ext uri="{FF2B5EF4-FFF2-40B4-BE49-F238E27FC236}">
                <a16:creationId xmlns:a16="http://schemas.microsoft.com/office/drawing/2014/main" id="{80771E9B-1D7B-E0CD-87E3-0F5D5B64465E}"/>
              </a:ext>
            </a:extLst>
          </p:cNvPr>
          <p:cNvPicPr>
            <a:picLocks noChangeAspect="1"/>
          </p:cNvPicPr>
          <p:nvPr/>
        </p:nvPicPr>
        <p:blipFill>
          <a:blip r:embed="rId3"/>
          <a:stretch>
            <a:fillRect/>
          </a:stretch>
        </p:blipFill>
        <p:spPr>
          <a:xfrm>
            <a:off x="10741243" y="0"/>
            <a:ext cx="1450757" cy="1450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3" name="Chart 1">
            <a:extLst>
              <a:ext uri="{FF2B5EF4-FFF2-40B4-BE49-F238E27FC236}">
                <a16:creationId xmlns:a16="http://schemas.microsoft.com/office/drawing/2014/main" id="{F500142D-A4F9-40FD-9FBA-0AD1061409E6}"/>
              </a:ext>
            </a:extLst>
          </p:cNvPr>
          <p:cNvGraphicFramePr>
            <a:graphicFrameLocks/>
          </p:cNvGraphicFramePr>
          <p:nvPr>
            <p:extLst>
              <p:ext uri="{D42A27DB-BD31-4B8C-83A1-F6EECF244321}">
                <p14:modId xmlns:p14="http://schemas.microsoft.com/office/powerpoint/2010/main" val="3080050402"/>
              </p:ext>
            </p:extLst>
          </p:nvPr>
        </p:nvGraphicFramePr>
        <p:xfrm>
          <a:off x="518869" y="1699499"/>
          <a:ext cx="10222374" cy="49428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74089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7"/>
          <p:cNvSpPr txBox="1">
            <a:spLocks noGrp="1"/>
          </p:cNvSpPr>
          <p:nvPr>
            <p:ph type="title"/>
          </p:nvPr>
        </p:nvSpPr>
        <p:spPr>
          <a:xfrm>
            <a:off x="910467" y="33090"/>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fr-FR" b="1"/>
              <a:t>12. Proof of Concept</a:t>
            </a:r>
            <a:endParaRPr/>
          </a:p>
        </p:txBody>
      </p:sp>
      <p:sp>
        <p:nvSpPr>
          <p:cNvPr id="5" name="Espace réservé du numéro de diapositive 4">
            <a:extLst>
              <a:ext uri="{FF2B5EF4-FFF2-40B4-BE49-F238E27FC236}">
                <a16:creationId xmlns:a16="http://schemas.microsoft.com/office/drawing/2014/main" id="{6A33CCC2-C01C-7E54-6D41-199FFF11FB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15</a:t>
            </a:fld>
            <a:endParaRPr lang="fr-FR"/>
          </a:p>
        </p:txBody>
      </p:sp>
      <p:sp>
        <p:nvSpPr>
          <p:cNvPr id="6" name="Espace réservé du pied de page 5">
            <a:extLst>
              <a:ext uri="{FF2B5EF4-FFF2-40B4-BE49-F238E27FC236}">
                <a16:creationId xmlns:a16="http://schemas.microsoft.com/office/drawing/2014/main" id="{920D25B7-B20C-1EA1-983B-B8343787EE03}"/>
              </a:ext>
            </a:extLst>
          </p:cNvPr>
          <p:cNvSpPr>
            <a:spLocks noGrp="1"/>
          </p:cNvSpPr>
          <p:nvPr>
            <p:ph type="ftr" idx="11"/>
          </p:nvPr>
        </p:nvSpPr>
        <p:spPr/>
        <p:txBody>
          <a:bodyPr/>
          <a:lstStyle/>
          <a:p>
            <a:r>
              <a:rPr lang="fr-FR" sz="1100" b="1"/>
              <a:t>Projet  AdBs / AGORABUS  - M2I Urbanéo S.A.</a:t>
            </a:r>
          </a:p>
        </p:txBody>
      </p:sp>
      <p:pic>
        <p:nvPicPr>
          <p:cNvPr id="2" name="Image 1" descr="Une image contenant texte, Police, Graphique, logo&#10;&#10;Le contenu généré par l’IA peut être incorrect.">
            <a:extLst>
              <a:ext uri="{FF2B5EF4-FFF2-40B4-BE49-F238E27FC236}">
                <a16:creationId xmlns:a16="http://schemas.microsoft.com/office/drawing/2014/main" id="{80771E9B-1D7B-E0CD-87E3-0F5D5B64465E}"/>
              </a:ext>
            </a:extLst>
          </p:cNvPr>
          <p:cNvPicPr>
            <a:picLocks noChangeAspect="1"/>
          </p:cNvPicPr>
          <p:nvPr/>
        </p:nvPicPr>
        <p:blipFill>
          <a:blip r:embed="rId3"/>
          <a:stretch>
            <a:fillRect/>
          </a:stretch>
        </p:blipFill>
        <p:spPr>
          <a:xfrm>
            <a:off x="10741243" y="0"/>
            <a:ext cx="1450757" cy="1450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ZoneTexte 6">
            <a:extLst>
              <a:ext uri="{FF2B5EF4-FFF2-40B4-BE49-F238E27FC236}">
                <a16:creationId xmlns:a16="http://schemas.microsoft.com/office/drawing/2014/main" id="{8F5170C6-545E-0F14-9360-471ACD639772}"/>
              </a:ext>
            </a:extLst>
          </p:cNvPr>
          <p:cNvSpPr txBox="1"/>
          <p:nvPr/>
        </p:nvSpPr>
        <p:spPr>
          <a:xfrm>
            <a:off x="1052051" y="1869671"/>
            <a:ext cx="10058399" cy="2677656"/>
          </a:xfrm>
          <a:prstGeom prst="rect">
            <a:avLst/>
          </a:prstGeom>
          <a:noFill/>
        </p:spPr>
        <p:txBody>
          <a:bodyPr wrap="square">
            <a:spAutoFit/>
          </a:bodyPr>
          <a:lstStyle/>
          <a:p>
            <a:r>
              <a:rPr lang="fr-FR">
                <a:solidFill>
                  <a:srgbClr val="080808"/>
                </a:solidFill>
              </a:rPr>
              <a:t>Contexte et Objectifs du </a:t>
            </a:r>
            <a:r>
              <a:rPr lang="fr-FR" err="1">
                <a:solidFill>
                  <a:srgbClr val="080808"/>
                </a:solidFill>
              </a:rPr>
              <a:t>PoC</a:t>
            </a:r>
            <a:r>
              <a:rPr lang="fr-FR">
                <a:solidFill>
                  <a:srgbClr val="080808"/>
                </a:solidFill>
              </a:rPr>
              <a:t> </a:t>
            </a:r>
          </a:p>
          <a:p>
            <a:endParaRPr lang="fr-FR">
              <a:solidFill>
                <a:srgbClr val="080808"/>
              </a:solidFill>
            </a:endParaRPr>
          </a:p>
          <a:p>
            <a:r>
              <a:rPr lang="fr-FR">
                <a:solidFill>
                  <a:srgbClr val="080808"/>
                </a:solidFill>
              </a:rPr>
              <a:t>Besoin Client : Déploiement de 150 arrêts de bus standards pour 5 nouvelles lignes à Nîmes. </a:t>
            </a:r>
          </a:p>
          <a:p>
            <a:endParaRPr lang="fr-FR">
              <a:solidFill>
                <a:srgbClr val="080808"/>
              </a:solidFill>
            </a:endParaRPr>
          </a:p>
          <a:p>
            <a:r>
              <a:rPr lang="fr-FR">
                <a:solidFill>
                  <a:srgbClr val="080808"/>
                </a:solidFill>
              </a:rPr>
              <a:t>Objectif du </a:t>
            </a:r>
            <a:r>
              <a:rPr lang="fr-FR" err="1">
                <a:solidFill>
                  <a:srgbClr val="080808"/>
                </a:solidFill>
              </a:rPr>
              <a:t>PoC</a:t>
            </a:r>
            <a:r>
              <a:rPr lang="fr-FR">
                <a:solidFill>
                  <a:srgbClr val="080808"/>
                </a:solidFill>
              </a:rPr>
              <a:t> : Tester la faisabilité des prototypes d'arrêts de bus dans divers environnements urbains.</a:t>
            </a:r>
          </a:p>
          <a:p>
            <a:r>
              <a:rPr lang="fr-FR">
                <a:solidFill>
                  <a:srgbClr val="080808"/>
                </a:solidFill>
              </a:rPr>
              <a:t> </a:t>
            </a:r>
          </a:p>
          <a:p>
            <a:r>
              <a:rPr lang="fr-FR">
                <a:solidFill>
                  <a:srgbClr val="080808"/>
                </a:solidFill>
              </a:rPr>
              <a:t>Critères clés à valider : </a:t>
            </a:r>
          </a:p>
          <a:p>
            <a:r>
              <a:rPr lang="fr-FR">
                <a:solidFill>
                  <a:srgbClr val="080808"/>
                </a:solidFill>
              </a:rPr>
              <a:t>○ Visibilité et indication claire de l'arrêt (FS1). </a:t>
            </a:r>
          </a:p>
          <a:p>
            <a:r>
              <a:rPr lang="fr-FR">
                <a:solidFill>
                  <a:srgbClr val="080808"/>
                </a:solidFill>
              </a:rPr>
              <a:t>○ Accessibilité pour les Personnes à Mobilité Réduite (PMR) selon NF P 98-351 (FS4). </a:t>
            </a:r>
          </a:p>
          <a:p>
            <a:r>
              <a:rPr lang="fr-FR">
                <a:solidFill>
                  <a:srgbClr val="080808"/>
                </a:solidFill>
              </a:rPr>
              <a:t>○ Confort et abri pour les usagers en attente (FS6). </a:t>
            </a:r>
          </a:p>
          <a:p>
            <a:endParaRPr lang="fr-FR">
              <a:solidFill>
                <a:srgbClr val="080808"/>
              </a:solidFill>
            </a:endParaRPr>
          </a:p>
          <a:p>
            <a:r>
              <a:rPr lang="fr-FR">
                <a:solidFill>
                  <a:srgbClr val="080808"/>
                </a:solidFill>
              </a:rPr>
              <a:t> But : Valider les aspects techniques, fonctionnels et réglementaires des arrêts en contexte réel. </a:t>
            </a:r>
          </a:p>
        </p:txBody>
      </p:sp>
    </p:spTree>
    <p:extLst>
      <p:ext uri="{BB962C8B-B14F-4D97-AF65-F5344CB8AC3E}">
        <p14:creationId xmlns:p14="http://schemas.microsoft.com/office/powerpoint/2010/main" val="3417558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7"/>
          <p:cNvSpPr txBox="1">
            <a:spLocks noGrp="1"/>
          </p:cNvSpPr>
          <p:nvPr>
            <p:ph type="title"/>
          </p:nvPr>
        </p:nvSpPr>
        <p:spPr>
          <a:xfrm>
            <a:off x="910467" y="33090"/>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fr-FR" b="1"/>
              <a:t>13. Proof of Concept</a:t>
            </a:r>
            <a:endParaRPr/>
          </a:p>
        </p:txBody>
      </p:sp>
      <p:sp>
        <p:nvSpPr>
          <p:cNvPr id="5" name="Espace réservé du numéro de diapositive 4">
            <a:extLst>
              <a:ext uri="{FF2B5EF4-FFF2-40B4-BE49-F238E27FC236}">
                <a16:creationId xmlns:a16="http://schemas.microsoft.com/office/drawing/2014/main" id="{6A33CCC2-C01C-7E54-6D41-199FFF11FB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16</a:t>
            </a:fld>
            <a:endParaRPr lang="fr-FR"/>
          </a:p>
        </p:txBody>
      </p:sp>
      <p:sp>
        <p:nvSpPr>
          <p:cNvPr id="6" name="Espace réservé du pied de page 5">
            <a:extLst>
              <a:ext uri="{FF2B5EF4-FFF2-40B4-BE49-F238E27FC236}">
                <a16:creationId xmlns:a16="http://schemas.microsoft.com/office/drawing/2014/main" id="{920D25B7-B20C-1EA1-983B-B8343787EE03}"/>
              </a:ext>
            </a:extLst>
          </p:cNvPr>
          <p:cNvSpPr>
            <a:spLocks noGrp="1"/>
          </p:cNvSpPr>
          <p:nvPr>
            <p:ph type="ftr" idx="11"/>
          </p:nvPr>
        </p:nvSpPr>
        <p:spPr/>
        <p:txBody>
          <a:bodyPr/>
          <a:lstStyle/>
          <a:p>
            <a:r>
              <a:rPr lang="fr-FR" sz="1100" b="1"/>
              <a:t>Projet  </a:t>
            </a:r>
            <a:r>
              <a:rPr lang="fr-FR" sz="1100" b="1" err="1"/>
              <a:t>AdBs</a:t>
            </a:r>
            <a:r>
              <a:rPr lang="fr-FR" sz="1100" b="1"/>
              <a:t> / AGORABUS  - M2I </a:t>
            </a:r>
            <a:r>
              <a:rPr lang="fr-FR" sz="1100" b="1" err="1"/>
              <a:t>Urbanéo</a:t>
            </a:r>
            <a:r>
              <a:rPr lang="fr-FR" sz="1100" b="1"/>
              <a:t> S.A.</a:t>
            </a:r>
          </a:p>
        </p:txBody>
      </p:sp>
      <p:pic>
        <p:nvPicPr>
          <p:cNvPr id="2" name="Image 1" descr="Une image contenant texte, Police, Graphique, logo&#10;&#10;Le contenu généré par l’IA peut être incorrect.">
            <a:extLst>
              <a:ext uri="{FF2B5EF4-FFF2-40B4-BE49-F238E27FC236}">
                <a16:creationId xmlns:a16="http://schemas.microsoft.com/office/drawing/2014/main" id="{80771E9B-1D7B-E0CD-87E3-0F5D5B64465E}"/>
              </a:ext>
            </a:extLst>
          </p:cNvPr>
          <p:cNvPicPr>
            <a:picLocks noChangeAspect="1"/>
          </p:cNvPicPr>
          <p:nvPr/>
        </p:nvPicPr>
        <p:blipFill>
          <a:blip r:embed="rId3"/>
          <a:stretch>
            <a:fillRect/>
          </a:stretch>
        </p:blipFill>
        <p:spPr>
          <a:xfrm>
            <a:off x="10741243" y="0"/>
            <a:ext cx="1450757" cy="1450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ZoneTexte 6">
            <a:extLst>
              <a:ext uri="{FF2B5EF4-FFF2-40B4-BE49-F238E27FC236}">
                <a16:creationId xmlns:a16="http://schemas.microsoft.com/office/drawing/2014/main" id="{8F5170C6-545E-0F14-9360-471ACD639772}"/>
              </a:ext>
            </a:extLst>
          </p:cNvPr>
          <p:cNvSpPr txBox="1"/>
          <p:nvPr/>
        </p:nvSpPr>
        <p:spPr>
          <a:xfrm>
            <a:off x="910468" y="2607090"/>
            <a:ext cx="10058399" cy="307777"/>
          </a:xfrm>
          <a:prstGeom prst="rect">
            <a:avLst/>
          </a:prstGeom>
          <a:noFill/>
        </p:spPr>
        <p:txBody>
          <a:bodyPr wrap="square" lIns="91440" tIns="45720" rIns="91440" bIns="45720" anchor="t">
            <a:spAutoFit/>
          </a:bodyPr>
          <a:lstStyle/>
          <a:p>
            <a:pPr algn="ctr"/>
            <a:r>
              <a:rPr lang="fr-FR" i="1">
                <a:solidFill>
                  <a:srgbClr val="C00000"/>
                </a:solidFill>
                <a:hlinkClick r:id="rId4"/>
              </a:rPr>
              <a:t>Lien document</a:t>
            </a:r>
          </a:p>
        </p:txBody>
      </p:sp>
    </p:spTree>
    <p:extLst>
      <p:ext uri="{BB962C8B-B14F-4D97-AF65-F5344CB8AC3E}">
        <p14:creationId xmlns:p14="http://schemas.microsoft.com/office/powerpoint/2010/main" val="820568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7"/>
          <p:cNvSpPr txBox="1">
            <a:spLocks noGrp="1"/>
          </p:cNvSpPr>
          <p:nvPr>
            <p:ph type="title"/>
          </p:nvPr>
        </p:nvSpPr>
        <p:spPr>
          <a:xfrm>
            <a:off x="910467" y="33090"/>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fr-FR" b="1"/>
              <a:t>14. Diagramme de </a:t>
            </a:r>
            <a:r>
              <a:rPr lang="fr-FR" b="1" err="1"/>
              <a:t>gantt</a:t>
            </a:r>
            <a:endParaRPr err="1"/>
          </a:p>
        </p:txBody>
      </p:sp>
      <p:sp>
        <p:nvSpPr>
          <p:cNvPr id="5" name="Espace réservé du numéro de diapositive 4">
            <a:extLst>
              <a:ext uri="{FF2B5EF4-FFF2-40B4-BE49-F238E27FC236}">
                <a16:creationId xmlns:a16="http://schemas.microsoft.com/office/drawing/2014/main" id="{6A33CCC2-C01C-7E54-6D41-199FFF11FB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17</a:t>
            </a:fld>
            <a:endParaRPr lang="fr-FR"/>
          </a:p>
        </p:txBody>
      </p:sp>
      <p:sp>
        <p:nvSpPr>
          <p:cNvPr id="6" name="Espace réservé du pied de page 5">
            <a:extLst>
              <a:ext uri="{FF2B5EF4-FFF2-40B4-BE49-F238E27FC236}">
                <a16:creationId xmlns:a16="http://schemas.microsoft.com/office/drawing/2014/main" id="{920D25B7-B20C-1EA1-983B-B8343787EE03}"/>
              </a:ext>
            </a:extLst>
          </p:cNvPr>
          <p:cNvSpPr>
            <a:spLocks noGrp="1"/>
          </p:cNvSpPr>
          <p:nvPr>
            <p:ph type="ftr" idx="11"/>
          </p:nvPr>
        </p:nvSpPr>
        <p:spPr/>
        <p:txBody>
          <a:bodyPr/>
          <a:lstStyle/>
          <a:p>
            <a:r>
              <a:rPr lang="fr-FR" sz="1100" b="1"/>
              <a:t>Projet  AdBs / AGORABUS  - M2I Urbanéo S.A.</a:t>
            </a:r>
          </a:p>
        </p:txBody>
      </p:sp>
      <p:pic>
        <p:nvPicPr>
          <p:cNvPr id="2" name="Image 1" descr="Une image contenant texte, Police, Graphique, logo&#10;&#10;Le contenu généré par l’IA peut être incorrect.">
            <a:extLst>
              <a:ext uri="{FF2B5EF4-FFF2-40B4-BE49-F238E27FC236}">
                <a16:creationId xmlns:a16="http://schemas.microsoft.com/office/drawing/2014/main" id="{80771E9B-1D7B-E0CD-87E3-0F5D5B64465E}"/>
              </a:ext>
            </a:extLst>
          </p:cNvPr>
          <p:cNvPicPr>
            <a:picLocks noChangeAspect="1"/>
          </p:cNvPicPr>
          <p:nvPr/>
        </p:nvPicPr>
        <p:blipFill>
          <a:blip r:embed="rId3"/>
          <a:stretch>
            <a:fillRect/>
          </a:stretch>
        </p:blipFill>
        <p:spPr>
          <a:xfrm>
            <a:off x="10741243" y="0"/>
            <a:ext cx="1450757" cy="1450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 3">
            <a:extLst>
              <a:ext uri="{FF2B5EF4-FFF2-40B4-BE49-F238E27FC236}">
                <a16:creationId xmlns:a16="http://schemas.microsoft.com/office/drawing/2014/main" id="{3D71B6B6-AA4F-0F21-87C5-1599FBDF82EC}"/>
              </a:ext>
            </a:extLst>
          </p:cNvPr>
          <p:cNvPicPr>
            <a:picLocks noChangeAspect="1"/>
          </p:cNvPicPr>
          <p:nvPr/>
        </p:nvPicPr>
        <p:blipFill>
          <a:blip r:embed="rId4"/>
          <a:stretch>
            <a:fillRect/>
          </a:stretch>
        </p:blipFill>
        <p:spPr>
          <a:xfrm>
            <a:off x="316350" y="1483847"/>
            <a:ext cx="11559300" cy="3992721"/>
          </a:xfrm>
          <a:prstGeom prst="rect">
            <a:avLst/>
          </a:prstGeom>
        </p:spPr>
      </p:pic>
      <p:sp>
        <p:nvSpPr>
          <p:cNvPr id="9" name="ZoneTexte 8">
            <a:extLst>
              <a:ext uri="{FF2B5EF4-FFF2-40B4-BE49-F238E27FC236}">
                <a16:creationId xmlns:a16="http://schemas.microsoft.com/office/drawing/2014/main" id="{1E4D067F-10FE-6452-A796-D8A695C68DED}"/>
              </a:ext>
            </a:extLst>
          </p:cNvPr>
          <p:cNvSpPr txBox="1"/>
          <p:nvPr/>
        </p:nvSpPr>
        <p:spPr>
          <a:xfrm>
            <a:off x="316350" y="5429566"/>
            <a:ext cx="6135328" cy="307777"/>
          </a:xfrm>
          <a:prstGeom prst="rect">
            <a:avLst/>
          </a:prstGeom>
          <a:noFill/>
        </p:spPr>
        <p:txBody>
          <a:bodyPr wrap="square">
            <a:spAutoFit/>
          </a:bodyPr>
          <a:lstStyle/>
          <a:p>
            <a:pPr algn="l" rtl="0" fontAlgn="base"/>
            <a:r>
              <a:rPr lang="fr-FR" sz="1400" b="1" i="1">
                <a:solidFill>
                  <a:srgbClr val="C00000"/>
                </a:solidFill>
                <a:latin typeface="Arial" panose="020B0604020202020204" pitchFamily="34" charset="0"/>
              </a:rPr>
              <a:t>Source :  </a:t>
            </a:r>
            <a:r>
              <a:rPr lang="fr-FR" sz="1400" b="1" i="1" err="1">
                <a:solidFill>
                  <a:srgbClr val="C00000"/>
                </a:solidFill>
                <a:latin typeface="Arial" panose="020B0604020202020204" pitchFamily="34" charset="0"/>
              </a:rPr>
              <a:t>cf</a:t>
            </a:r>
            <a:r>
              <a:rPr lang="fr-FR" sz="1400" b="1" i="1">
                <a:solidFill>
                  <a:srgbClr val="C00000"/>
                </a:solidFill>
                <a:latin typeface="Arial" panose="020B0604020202020204" pitchFamily="34" charset="0"/>
              </a:rPr>
              <a:t>  </a:t>
            </a:r>
            <a:r>
              <a:rPr lang="fr-FR" b="1" i="1">
                <a:solidFill>
                  <a:srgbClr val="C00000"/>
                </a:solidFill>
                <a:latin typeface="Arial" panose="020B0604020202020204" pitchFamily="34" charset="0"/>
              </a:rPr>
              <a:t>Diagramme de gantt</a:t>
            </a:r>
            <a:r>
              <a:rPr lang="fr-FR" sz="1400" b="1" i="1">
                <a:solidFill>
                  <a:srgbClr val="C00000"/>
                </a:solidFill>
                <a:latin typeface="Arial" panose="020B0604020202020204" pitchFamily="34" charset="0"/>
              </a:rPr>
              <a:t>.</a:t>
            </a:r>
            <a:endParaRPr lang="fr-FR" sz="1400" b="1" i="1">
              <a:solidFill>
                <a:srgbClr val="C00000"/>
              </a:solidFill>
              <a:effectLst/>
              <a:latin typeface="Arial" panose="020B0604020202020204" pitchFamily="34" charset="0"/>
            </a:endParaRPr>
          </a:p>
        </p:txBody>
      </p:sp>
    </p:spTree>
    <p:extLst>
      <p:ext uri="{BB962C8B-B14F-4D97-AF65-F5344CB8AC3E}">
        <p14:creationId xmlns:p14="http://schemas.microsoft.com/office/powerpoint/2010/main" val="170016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E1E06920-D222-6DE8-A3C9-2077193E5C75}"/>
            </a:ext>
          </a:extLst>
        </p:cNvPr>
        <p:cNvGrpSpPr/>
        <p:nvPr/>
      </p:nvGrpSpPr>
      <p:grpSpPr>
        <a:xfrm>
          <a:off x="0" y="0"/>
          <a:ext cx="0" cy="0"/>
          <a:chOff x="0" y="0"/>
          <a:chExt cx="0" cy="0"/>
        </a:xfrm>
      </p:grpSpPr>
      <p:sp>
        <p:nvSpPr>
          <p:cNvPr id="207" name="Google Shape;207;p7">
            <a:extLst>
              <a:ext uri="{FF2B5EF4-FFF2-40B4-BE49-F238E27FC236}">
                <a16:creationId xmlns:a16="http://schemas.microsoft.com/office/drawing/2014/main" id="{74325B3E-542C-1D4D-1ED0-06B45CFDC725}"/>
              </a:ext>
            </a:extLst>
          </p:cNvPr>
          <p:cNvSpPr txBox="1">
            <a:spLocks noGrp="1"/>
          </p:cNvSpPr>
          <p:nvPr>
            <p:ph type="title"/>
          </p:nvPr>
        </p:nvSpPr>
        <p:spPr>
          <a:xfrm>
            <a:off x="1097280" y="-270243"/>
            <a:ext cx="10058400" cy="1450757"/>
          </a:xfrm>
          <a:prstGeom prst="rect">
            <a:avLst/>
          </a:prstGeom>
          <a:noFill/>
          <a:ln>
            <a:noFill/>
          </a:ln>
        </p:spPr>
        <p:txBody>
          <a:bodyPr spcFirstLastPara="1" wrap="square" lIns="91425" tIns="45700" rIns="91425" bIns="45700" anchor="b" anchorCtr="0">
            <a:normAutofit/>
          </a:bodyPr>
          <a:lstStyle/>
          <a:p>
            <a:pPr>
              <a:buSzPts val="4800"/>
            </a:pPr>
            <a:r>
              <a:rPr lang="fr-FR" b="1"/>
              <a:t>15. Risque et registre</a:t>
            </a:r>
            <a:endParaRPr lang="fr-FR"/>
          </a:p>
        </p:txBody>
      </p:sp>
      <p:sp>
        <p:nvSpPr>
          <p:cNvPr id="5" name="Espace réservé du numéro de diapositive 4">
            <a:extLst>
              <a:ext uri="{FF2B5EF4-FFF2-40B4-BE49-F238E27FC236}">
                <a16:creationId xmlns:a16="http://schemas.microsoft.com/office/drawing/2014/main" id="{4F97446B-E8D7-5979-5C7B-66C3358295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18</a:t>
            </a:fld>
            <a:endParaRPr lang="fr-FR"/>
          </a:p>
        </p:txBody>
      </p:sp>
      <p:sp>
        <p:nvSpPr>
          <p:cNvPr id="6" name="Espace réservé du pied de page 5">
            <a:extLst>
              <a:ext uri="{FF2B5EF4-FFF2-40B4-BE49-F238E27FC236}">
                <a16:creationId xmlns:a16="http://schemas.microsoft.com/office/drawing/2014/main" id="{EB281AED-AAAD-35F6-C249-22D08A9A602F}"/>
              </a:ext>
            </a:extLst>
          </p:cNvPr>
          <p:cNvSpPr>
            <a:spLocks noGrp="1"/>
          </p:cNvSpPr>
          <p:nvPr>
            <p:ph type="ftr" idx="11"/>
          </p:nvPr>
        </p:nvSpPr>
        <p:spPr/>
        <p:txBody>
          <a:bodyPr/>
          <a:lstStyle/>
          <a:p>
            <a:r>
              <a:rPr lang="fr-FR" sz="1100" b="1"/>
              <a:t>Projet  AdBs / AGORABUS  - M2I Urbanéo S.A.</a:t>
            </a:r>
          </a:p>
        </p:txBody>
      </p:sp>
      <p:pic>
        <p:nvPicPr>
          <p:cNvPr id="2" name="Image 1" descr="Une image contenant texte, Police, Graphique, logo&#10;&#10;Le contenu généré par l’IA peut être incorrect.">
            <a:extLst>
              <a:ext uri="{FF2B5EF4-FFF2-40B4-BE49-F238E27FC236}">
                <a16:creationId xmlns:a16="http://schemas.microsoft.com/office/drawing/2014/main" id="{02C13684-F274-FA90-7ECD-D6085AE3D19B}"/>
              </a:ext>
            </a:extLst>
          </p:cNvPr>
          <p:cNvPicPr>
            <a:picLocks noChangeAspect="1"/>
          </p:cNvPicPr>
          <p:nvPr/>
        </p:nvPicPr>
        <p:blipFill>
          <a:blip r:embed="rId3"/>
          <a:stretch>
            <a:fillRect/>
          </a:stretch>
        </p:blipFill>
        <p:spPr>
          <a:xfrm>
            <a:off x="10741243" y="0"/>
            <a:ext cx="1450757" cy="1450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8" name="Tableau 7">
            <a:extLst>
              <a:ext uri="{FF2B5EF4-FFF2-40B4-BE49-F238E27FC236}">
                <a16:creationId xmlns:a16="http://schemas.microsoft.com/office/drawing/2014/main" id="{A05A20C2-3AEA-AE57-74CD-5F9821C61AC5}"/>
              </a:ext>
            </a:extLst>
          </p:cNvPr>
          <p:cNvGraphicFramePr>
            <a:graphicFrameLocks noGrp="1"/>
          </p:cNvGraphicFramePr>
          <p:nvPr>
            <p:extLst>
              <p:ext uri="{D42A27DB-BD31-4B8C-83A1-F6EECF244321}">
                <p14:modId xmlns:p14="http://schemas.microsoft.com/office/powerpoint/2010/main" val="3335126284"/>
              </p:ext>
            </p:extLst>
          </p:nvPr>
        </p:nvGraphicFramePr>
        <p:xfrm>
          <a:off x="508000" y="1592384"/>
          <a:ext cx="6671928" cy="4876800"/>
        </p:xfrm>
        <a:graphic>
          <a:graphicData uri="http://schemas.openxmlformats.org/drawingml/2006/table">
            <a:tbl>
              <a:tblPr bandRow="1">
                <a:tableStyleId>{5C22544A-7EE6-4342-B048-85BDC9FD1C3A}</a:tableStyleId>
              </a:tblPr>
              <a:tblGrid>
                <a:gridCol w="1865878">
                  <a:extLst>
                    <a:ext uri="{9D8B030D-6E8A-4147-A177-3AD203B41FA5}">
                      <a16:colId xmlns:a16="http://schemas.microsoft.com/office/drawing/2014/main" val="2490383130"/>
                    </a:ext>
                  </a:extLst>
                </a:gridCol>
                <a:gridCol w="4806050">
                  <a:extLst>
                    <a:ext uri="{9D8B030D-6E8A-4147-A177-3AD203B41FA5}">
                      <a16:colId xmlns:a16="http://schemas.microsoft.com/office/drawing/2014/main" val="1635627242"/>
                    </a:ext>
                  </a:extLst>
                </a:gridCol>
              </a:tblGrid>
              <a:tr h="211133">
                <a:tc>
                  <a:txBody>
                    <a:bodyPr/>
                    <a:lstStyle/>
                    <a:p>
                      <a:pPr lvl="0" algn="l">
                        <a:buNone/>
                      </a:pPr>
                      <a:endParaRPr lang="fr-FR">
                        <a:effectLst/>
                      </a:endParaRPr>
                    </a:p>
                  </a:txBody>
                  <a:tcPr anchor="ctr">
                    <a:lnL w="9524">
                      <a:solidFill>
                        <a:srgbClr val="000000"/>
                      </a:solidFill>
                    </a:lnL>
                    <a:lnR w="9524">
                      <a:solidFill>
                        <a:srgbClr val="000000"/>
                      </a:solidFill>
                    </a:lnR>
                    <a:lnT w="9524">
                      <a:solidFill>
                        <a:srgbClr val="000000"/>
                      </a:solidFill>
                    </a:lnT>
                    <a:lnB w="9524">
                      <a:solidFill>
                        <a:srgbClr val="000000"/>
                      </a:solidFill>
                    </a:lnB>
                    <a:noFill/>
                  </a:tcPr>
                </a:tc>
                <a:tc>
                  <a:txBody>
                    <a:bodyPr/>
                    <a:lstStyle/>
                    <a:p>
                      <a:pPr lvl="0" algn="l">
                        <a:buNone/>
                      </a:pPr>
                      <a:endParaRPr lang="fr-FR">
                        <a:effectLst/>
                      </a:endParaRPr>
                    </a:p>
                  </a:txBody>
                  <a:tcPr anchor="ctr">
                    <a:lnL w="9524">
                      <a:solidFill>
                        <a:srgbClr val="000000"/>
                      </a:solidFill>
                    </a:lnL>
                    <a:lnR w="9524">
                      <a:solidFill>
                        <a:srgbClr val="000000"/>
                      </a:solidFill>
                    </a:lnR>
                    <a:lnT w="9524">
                      <a:solidFill>
                        <a:srgbClr val="000000"/>
                      </a:solidFill>
                    </a:lnT>
                    <a:lnB w="9524">
                      <a:solidFill>
                        <a:srgbClr val="000000"/>
                      </a:solidFill>
                    </a:lnB>
                    <a:noFill/>
                  </a:tcPr>
                </a:tc>
                <a:extLst>
                  <a:ext uri="{0D108BD9-81ED-4DB2-BD59-A6C34878D82A}">
                    <a16:rowId xmlns:a16="http://schemas.microsoft.com/office/drawing/2014/main" val="995862374"/>
                  </a:ext>
                </a:extLst>
              </a:tr>
              <a:tr h="211133">
                <a:tc>
                  <a:txBody>
                    <a:bodyPr/>
                    <a:lstStyle/>
                    <a:p>
                      <a:pPr algn="l">
                        <a:buNone/>
                      </a:pPr>
                      <a:r>
                        <a:rPr lang="fr-FR">
                          <a:effectLst/>
                        </a:rPr>
                        <a:t>R001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Arrêt non prédéterminé</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9621013"/>
                  </a:ext>
                </a:extLst>
              </a:tr>
              <a:tr h="211133">
                <a:tc>
                  <a:txBody>
                    <a:bodyPr/>
                    <a:lstStyle/>
                    <a:p>
                      <a:pPr algn="l">
                        <a:buNone/>
                      </a:pPr>
                      <a:r>
                        <a:rPr lang="fr-FR">
                          <a:effectLst/>
                        </a:rPr>
                        <a:t>R002</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Difficulté d'identification de l'arrêt par le chauffeur</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839675"/>
                  </a:ext>
                </a:extLst>
              </a:tr>
              <a:tr h="211133">
                <a:tc>
                  <a:txBody>
                    <a:bodyPr/>
                    <a:lstStyle/>
                    <a:p>
                      <a:pPr algn="l">
                        <a:buNone/>
                      </a:pPr>
                      <a:r>
                        <a:rPr lang="fr-FR">
                          <a:effectLst/>
                        </a:rPr>
                        <a:t>R003</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Difficulté pour passager à identifier l'arrêt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55588011"/>
                  </a:ext>
                </a:extLst>
              </a:tr>
              <a:tr h="211133">
                <a:tc>
                  <a:txBody>
                    <a:bodyPr/>
                    <a:lstStyle/>
                    <a:p>
                      <a:pPr algn="l">
                        <a:buNone/>
                      </a:pPr>
                      <a:r>
                        <a:rPr lang="fr-FR">
                          <a:effectLst/>
                        </a:rPr>
                        <a:t>R004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Non-adaptation aux handicapés (accès bus)</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2746078"/>
                  </a:ext>
                </a:extLst>
              </a:tr>
              <a:tr h="211133">
                <a:tc>
                  <a:txBody>
                    <a:bodyPr/>
                    <a:lstStyle/>
                    <a:p>
                      <a:pPr algn="l">
                        <a:buNone/>
                      </a:pPr>
                      <a:r>
                        <a:rPr lang="fr-FR">
                          <a:effectLst/>
                        </a:rPr>
                        <a:t>R005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Inconfort climatique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04576471"/>
                  </a:ext>
                </a:extLst>
              </a:tr>
              <a:tr h="211133">
                <a:tc>
                  <a:txBody>
                    <a:bodyPr/>
                    <a:lstStyle/>
                    <a:p>
                      <a:pPr algn="l">
                        <a:buNone/>
                      </a:pPr>
                      <a:r>
                        <a:rPr lang="fr-FR">
                          <a:effectLst/>
                        </a:rPr>
                        <a:t>R006</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Mauvaise intégration esthétique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69818446"/>
                  </a:ext>
                </a:extLst>
              </a:tr>
              <a:tr h="211133">
                <a:tc>
                  <a:txBody>
                    <a:bodyPr/>
                    <a:lstStyle/>
                    <a:p>
                      <a:pPr algn="l">
                        <a:buNone/>
                      </a:pPr>
                      <a:r>
                        <a:rPr lang="fr-FR">
                          <a:effectLst/>
                        </a:rPr>
                        <a:t>R007</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Non-conformité urbanisme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0256199"/>
                  </a:ext>
                </a:extLst>
              </a:tr>
              <a:tr h="211133">
                <a:tc>
                  <a:txBody>
                    <a:bodyPr/>
                    <a:lstStyle/>
                    <a:p>
                      <a:pPr algn="l">
                        <a:buNone/>
                      </a:pPr>
                      <a:r>
                        <a:rPr lang="fr-FR">
                          <a:effectLst/>
                        </a:rPr>
                        <a:t>R008</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Non-conformité normes accessibilité</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3816168"/>
                  </a:ext>
                </a:extLst>
              </a:tr>
              <a:tr h="211133">
                <a:tc>
                  <a:txBody>
                    <a:bodyPr/>
                    <a:lstStyle/>
                    <a:p>
                      <a:pPr algn="l">
                        <a:buNone/>
                      </a:pPr>
                      <a:r>
                        <a:rPr lang="fr-FR">
                          <a:effectLst/>
                        </a:rPr>
                        <a:t>R009</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Non-conformité ERP</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14816818"/>
                  </a:ext>
                </a:extLst>
              </a:tr>
              <a:tr h="211133">
                <a:tc>
                  <a:txBody>
                    <a:bodyPr/>
                    <a:lstStyle/>
                    <a:p>
                      <a:pPr algn="l">
                        <a:buNone/>
                      </a:pPr>
                      <a:r>
                        <a:rPr lang="fr-FR">
                          <a:effectLst/>
                        </a:rPr>
                        <a:t>R010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Risque technologique / industriel</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5903671"/>
                  </a:ext>
                </a:extLst>
              </a:tr>
              <a:tr h="211133">
                <a:tc>
                  <a:txBody>
                    <a:bodyPr/>
                    <a:lstStyle/>
                    <a:p>
                      <a:pPr algn="l">
                        <a:buNone/>
                      </a:pPr>
                      <a:r>
                        <a:rPr lang="fr-FR">
                          <a:effectLst/>
                        </a:rPr>
                        <a:t>R011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Faible fiabilité</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05419242"/>
                  </a:ext>
                </a:extLst>
              </a:tr>
              <a:tr h="211133">
                <a:tc>
                  <a:txBody>
                    <a:bodyPr/>
                    <a:lstStyle/>
                    <a:p>
                      <a:pPr algn="l">
                        <a:buNone/>
                      </a:pPr>
                      <a:r>
                        <a:rPr lang="fr-FR">
                          <a:effectLst/>
                        </a:rPr>
                        <a:t>R012</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Dépassements de coûts</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94215911"/>
                  </a:ext>
                </a:extLst>
              </a:tr>
              <a:tr h="211133">
                <a:tc>
                  <a:txBody>
                    <a:bodyPr/>
                    <a:lstStyle/>
                    <a:p>
                      <a:pPr algn="l">
                        <a:buNone/>
                      </a:pPr>
                      <a:r>
                        <a:rPr lang="fr-FR">
                          <a:effectLst/>
                        </a:rPr>
                        <a:t>R013</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Retards</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5891165"/>
                  </a:ext>
                </a:extLst>
              </a:tr>
              <a:tr h="211133">
                <a:tc>
                  <a:txBody>
                    <a:bodyPr/>
                    <a:lstStyle/>
                    <a:p>
                      <a:pPr algn="l">
                        <a:buNone/>
                      </a:pPr>
                      <a:r>
                        <a:rPr lang="fr-FR">
                          <a:effectLst/>
                        </a:rPr>
                        <a:t>R014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Non-respect fournisseurs régionaux</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02310289"/>
                  </a:ext>
                </a:extLst>
              </a:tr>
              <a:tr h="211133">
                <a:tc>
                  <a:txBody>
                    <a:bodyPr/>
                    <a:lstStyle/>
                    <a:p>
                      <a:pPr algn="l">
                        <a:buNone/>
                      </a:pPr>
                      <a:r>
                        <a:rPr lang="fr-FR">
                          <a:effectLst/>
                        </a:rPr>
                        <a:t>R015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Performance insuffisante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0963616"/>
                  </a:ext>
                </a:extLst>
              </a:tr>
            </a:tbl>
          </a:graphicData>
        </a:graphic>
      </p:graphicFrame>
      <p:sp>
        <p:nvSpPr>
          <p:cNvPr id="12" name="Google Shape;115;p1">
            <a:extLst>
              <a:ext uri="{FF2B5EF4-FFF2-40B4-BE49-F238E27FC236}">
                <a16:creationId xmlns:a16="http://schemas.microsoft.com/office/drawing/2014/main" id="{4E7832EE-2845-6E72-73E6-5AF821249D60}"/>
              </a:ext>
            </a:extLst>
          </p:cNvPr>
          <p:cNvSpPr/>
          <p:nvPr/>
        </p:nvSpPr>
        <p:spPr>
          <a:xfrm>
            <a:off x="29308" y="1592384"/>
            <a:ext cx="12192001" cy="474193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800">
                <a:solidFill>
                  <a:schemeClr val="lt1"/>
                </a:solidFill>
                <a:latin typeface="Calibri"/>
                <a:ea typeface="Calibri"/>
                <a:cs typeface="Calibri"/>
                <a:sym typeface="Calibri"/>
              </a:rPr>
              <a:t>Projet  AdBs / AGORABUS  - M2I Urbanéo S.A.</a:t>
            </a:r>
          </a:p>
        </p:txBody>
      </p:sp>
      <p:graphicFrame>
        <p:nvGraphicFramePr>
          <p:cNvPr id="14" name="Tableau 13">
            <a:extLst>
              <a:ext uri="{FF2B5EF4-FFF2-40B4-BE49-F238E27FC236}">
                <a16:creationId xmlns:a16="http://schemas.microsoft.com/office/drawing/2014/main" id="{24197022-8E59-8D73-4E52-9C184D193F5B}"/>
              </a:ext>
            </a:extLst>
          </p:cNvPr>
          <p:cNvGraphicFramePr>
            <a:graphicFrameLocks noGrp="1"/>
          </p:cNvGraphicFramePr>
          <p:nvPr/>
        </p:nvGraphicFramePr>
        <p:xfrm>
          <a:off x="6750538" y="1592384"/>
          <a:ext cx="5116135" cy="4572000"/>
        </p:xfrm>
        <a:graphic>
          <a:graphicData uri="http://schemas.openxmlformats.org/drawingml/2006/table">
            <a:tbl>
              <a:tblPr bandRow="1">
                <a:tableStyleId>{5C22544A-7EE6-4342-B048-85BDC9FD1C3A}</a:tableStyleId>
              </a:tblPr>
              <a:tblGrid>
                <a:gridCol w="703019">
                  <a:extLst>
                    <a:ext uri="{9D8B030D-6E8A-4147-A177-3AD203B41FA5}">
                      <a16:colId xmlns:a16="http://schemas.microsoft.com/office/drawing/2014/main" val="2490383130"/>
                    </a:ext>
                  </a:extLst>
                </a:gridCol>
                <a:gridCol w="4413116">
                  <a:extLst>
                    <a:ext uri="{9D8B030D-6E8A-4147-A177-3AD203B41FA5}">
                      <a16:colId xmlns:a16="http://schemas.microsoft.com/office/drawing/2014/main" val="1635627242"/>
                    </a:ext>
                  </a:extLst>
                </a:gridCol>
              </a:tblGrid>
              <a:tr h="211133">
                <a:tc>
                  <a:txBody>
                    <a:bodyPr/>
                    <a:lstStyle/>
                    <a:p>
                      <a:pPr algn="l">
                        <a:buNone/>
                      </a:pPr>
                      <a:r>
                        <a:rPr lang="fr-FR">
                          <a:effectLst/>
                        </a:rPr>
                        <a:t>R001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Arrêt non prédéterminé</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9621013"/>
                  </a:ext>
                </a:extLst>
              </a:tr>
              <a:tr h="211133">
                <a:tc>
                  <a:txBody>
                    <a:bodyPr/>
                    <a:lstStyle/>
                    <a:p>
                      <a:pPr algn="l">
                        <a:buNone/>
                      </a:pPr>
                      <a:r>
                        <a:rPr lang="fr-FR">
                          <a:effectLst/>
                        </a:rPr>
                        <a:t>R002</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Difficulté d'identification de l'arrêt par le chauffeur</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839675"/>
                  </a:ext>
                </a:extLst>
              </a:tr>
              <a:tr h="211133">
                <a:tc>
                  <a:txBody>
                    <a:bodyPr/>
                    <a:lstStyle/>
                    <a:p>
                      <a:pPr algn="l">
                        <a:buNone/>
                      </a:pPr>
                      <a:r>
                        <a:rPr lang="fr-FR">
                          <a:effectLst/>
                        </a:rPr>
                        <a:t>R003</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Difficulté pour passager à identifier l'arrêt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55588011"/>
                  </a:ext>
                </a:extLst>
              </a:tr>
              <a:tr h="211133">
                <a:tc>
                  <a:txBody>
                    <a:bodyPr/>
                    <a:lstStyle/>
                    <a:p>
                      <a:pPr algn="l">
                        <a:buNone/>
                      </a:pPr>
                      <a:r>
                        <a:rPr lang="fr-FR">
                          <a:effectLst/>
                        </a:rPr>
                        <a:t>R004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Non-adaptation aux handicapés (accès bus)</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2746078"/>
                  </a:ext>
                </a:extLst>
              </a:tr>
              <a:tr h="211133">
                <a:tc>
                  <a:txBody>
                    <a:bodyPr/>
                    <a:lstStyle/>
                    <a:p>
                      <a:pPr algn="l">
                        <a:buNone/>
                      </a:pPr>
                      <a:r>
                        <a:rPr lang="fr-FR">
                          <a:effectLst/>
                        </a:rPr>
                        <a:t>R005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Inconfort climatique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04576471"/>
                  </a:ext>
                </a:extLst>
              </a:tr>
              <a:tr h="211133">
                <a:tc>
                  <a:txBody>
                    <a:bodyPr/>
                    <a:lstStyle/>
                    <a:p>
                      <a:pPr algn="l">
                        <a:buNone/>
                      </a:pPr>
                      <a:r>
                        <a:rPr lang="fr-FR">
                          <a:effectLst/>
                        </a:rPr>
                        <a:t>R006</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Mauvaise intégration esthétique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69818446"/>
                  </a:ext>
                </a:extLst>
              </a:tr>
              <a:tr h="211133">
                <a:tc>
                  <a:txBody>
                    <a:bodyPr/>
                    <a:lstStyle/>
                    <a:p>
                      <a:pPr algn="l">
                        <a:buNone/>
                      </a:pPr>
                      <a:r>
                        <a:rPr lang="fr-FR">
                          <a:effectLst/>
                        </a:rPr>
                        <a:t>R007</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Non-conformité urbanisme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0256199"/>
                  </a:ext>
                </a:extLst>
              </a:tr>
              <a:tr h="211133">
                <a:tc>
                  <a:txBody>
                    <a:bodyPr/>
                    <a:lstStyle/>
                    <a:p>
                      <a:pPr algn="l">
                        <a:buNone/>
                      </a:pPr>
                      <a:r>
                        <a:rPr lang="fr-FR">
                          <a:effectLst/>
                        </a:rPr>
                        <a:t>R008</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Non-conformité normes accessibilité</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3816168"/>
                  </a:ext>
                </a:extLst>
              </a:tr>
              <a:tr h="211133">
                <a:tc>
                  <a:txBody>
                    <a:bodyPr/>
                    <a:lstStyle/>
                    <a:p>
                      <a:pPr algn="l">
                        <a:buNone/>
                      </a:pPr>
                      <a:r>
                        <a:rPr lang="fr-FR">
                          <a:effectLst/>
                        </a:rPr>
                        <a:t>R009</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Non-conformité ERP</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14816818"/>
                  </a:ext>
                </a:extLst>
              </a:tr>
              <a:tr h="211133">
                <a:tc>
                  <a:txBody>
                    <a:bodyPr/>
                    <a:lstStyle/>
                    <a:p>
                      <a:pPr algn="l">
                        <a:buNone/>
                      </a:pPr>
                      <a:r>
                        <a:rPr lang="fr-FR">
                          <a:effectLst/>
                        </a:rPr>
                        <a:t>R010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Risque technologique / industriel</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5903671"/>
                  </a:ext>
                </a:extLst>
              </a:tr>
              <a:tr h="211133">
                <a:tc>
                  <a:txBody>
                    <a:bodyPr/>
                    <a:lstStyle/>
                    <a:p>
                      <a:pPr algn="l">
                        <a:buNone/>
                      </a:pPr>
                      <a:r>
                        <a:rPr lang="fr-FR">
                          <a:effectLst/>
                        </a:rPr>
                        <a:t>R011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Faible fiabilité</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05419242"/>
                  </a:ext>
                </a:extLst>
              </a:tr>
              <a:tr h="211133">
                <a:tc>
                  <a:txBody>
                    <a:bodyPr/>
                    <a:lstStyle/>
                    <a:p>
                      <a:pPr algn="l">
                        <a:buNone/>
                      </a:pPr>
                      <a:r>
                        <a:rPr lang="fr-FR">
                          <a:effectLst/>
                        </a:rPr>
                        <a:t>R012</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Dépassements de coûts</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94215911"/>
                  </a:ext>
                </a:extLst>
              </a:tr>
              <a:tr h="211133">
                <a:tc>
                  <a:txBody>
                    <a:bodyPr/>
                    <a:lstStyle/>
                    <a:p>
                      <a:pPr algn="l">
                        <a:buNone/>
                      </a:pPr>
                      <a:r>
                        <a:rPr lang="fr-FR">
                          <a:effectLst/>
                        </a:rPr>
                        <a:t>R013</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Retards</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5891165"/>
                  </a:ext>
                </a:extLst>
              </a:tr>
              <a:tr h="211133">
                <a:tc>
                  <a:txBody>
                    <a:bodyPr/>
                    <a:lstStyle/>
                    <a:p>
                      <a:pPr algn="l">
                        <a:buNone/>
                      </a:pPr>
                      <a:r>
                        <a:rPr lang="fr-FR">
                          <a:effectLst/>
                        </a:rPr>
                        <a:t>R014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Non-respect fournisseurs régionaux</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02310289"/>
                  </a:ext>
                </a:extLst>
              </a:tr>
              <a:tr h="211133">
                <a:tc>
                  <a:txBody>
                    <a:bodyPr/>
                    <a:lstStyle/>
                    <a:p>
                      <a:pPr algn="l">
                        <a:buNone/>
                      </a:pPr>
                      <a:r>
                        <a:rPr lang="fr-FR">
                          <a:effectLst/>
                        </a:rPr>
                        <a:t>R015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fr-FR">
                          <a:effectLst/>
                        </a:rPr>
                        <a:t>Performance insuffisante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0963616"/>
                  </a:ext>
                </a:extLst>
              </a:tr>
            </a:tbl>
          </a:graphicData>
        </a:graphic>
      </p:graphicFrame>
      <p:graphicFrame>
        <p:nvGraphicFramePr>
          <p:cNvPr id="15" name="Tableau 14">
            <a:extLst>
              <a:ext uri="{FF2B5EF4-FFF2-40B4-BE49-F238E27FC236}">
                <a16:creationId xmlns:a16="http://schemas.microsoft.com/office/drawing/2014/main" id="{1761293C-A6A2-5CD6-BE49-60EB8296E238}"/>
              </a:ext>
            </a:extLst>
          </p:cNvPr>
          <p:cNvGraphicFramePr>
            <a:graphicFrameLocks noGrp="1"/>
          </p:cNvGraphicFramePr>
          <p:nvPr>
            <p:extLst>
              <p:ext uri="{D42A27DB-BD31-4B8C-83A1-F6EECF244321}">
                <p14:modId xmlns:p14="http://schemas.microsoft.com/office/powerpoint/2010/main" val="1309595795"/>
              </p:ext>
            </p:extLst>
          </p:nvPr>
        </p:nvGraphicFramePr>
        <p:xfrm>
          <a:off x="605692" y="2129692"/>
          <a:ext cx="5977643" cy="3677919"/>
        </p:xfrm>
        <a:graphic>
          <a:graphicData uri="http://schemas.openxmlformats.org/drawingml/2006/table">
            <a:tbl>
              <a:tblPr firstRow="1" bandRow="1">
                <a:tableStyleId>{5C22544A-7EE6-4342-B048-85BDC9FD1C3A}</a:tableStyleId>
              </a:tblPr>
              <a:tblGrid>
                <a:gridCol w="853949">
                  <a:extLst>
                    <a:ext uri="{9D8B030D-6E8A-4147-A177-3AD203B41FA5}">
                      <a16:colId xmlns:a16="http://schemas.microsoft.com/office/drawing/2014/main" val="4242091304"/>
                    </a:ext>
                  </a:extLst>
                </a:gridCol>
                <a:gridCol w="853949">
                  <a:extLst>
                    <a:ext uri="{9D8B030D-6E8A-4147-A177-3AD203B41FA5}">
                      <a16:colId xmlns:a16="http://schemas.microsoft.com/office/drawing/2014/main" val="4211347437"/>
                    </a:ext>
                  </a:extLst>
                </a:gridCol>
                <a:gridCol w="853949">
                  <a:extLst>
                    <a:ext uri="{9D8B030D-6E8A-4147-A177-3AD203B41FA5}">
                      <a16:colId xmlns:a16="http://schemas.microsoft.com/office/drawing/2014/main" val="3755626739"/>
                    </a:ext>
                  </a:extLst>
                </a:gridCol>
                <a:gridCol w="853949">
                  <a:extLst>
                    <a:ext uri="{9D8B030D-6E8A-4147-A177-3AD203B41FA5}">
                      <a16:colId xmlns:a16="http://schemas.microsoft.com/office/drawing/2014/main" val="3628874966"/>
                    </a:ext>
                  </a:extLst>
                </a:gridCol>
                <a:gridCol w="853949">
                  <a:extLst>
                    <a:ext uri="{9D8B030D-6E8A-4147-A177-3AD203B41FA5}">
                      <a16:colId xmlns:a16="http://schemas.microsoft.com/office/drawing/2014/main" val="4064852709"/>
                    </a:ext>
                  </a:extLst>
                </a:gridCol>
                <a:gridCol w="853949">
                  <a:extLst>
                    <a:ext uri="{9D8B030D-6E8A-4147-A177-3AD203B41FA5}">
                      <a16:colId xmlns:a16="http://schemas.microsoft.com/office/drawing/2014/main" val="285863567"/>
                    </a:ext>
                  </a:extLst>
                </a:gridCol>
                <a:gridCol w="853949">
                  <a:extLst>
                    <a:ext uri="{9D8B030D-6E8A-4147-A177-3AD203B41FA5}">
                      <a16:colId xmlns:a16="http://schemas.microsoft.com/office/drawing/2014/main" val="2620758027"/>
                    </a:ext>
                  </a:extLst>
                </a:gridCol>
              </a:tblGrid>
              <a:tr h="370839">
                <a:tc rowSpan="7">
                  <a:txBody>
                    <a:bodyPr/>
                    <a:lstStyle/>
                    <a:p>
                      <a:pPr lvl="0" algn="ctr">
                        <a:buNone/>
                      </a:pPr>
                      <a:r>
                        <a:rPr lang="fr-FR">
                          <a:solidFill>
                            <a:schemeClr val="tx1"/>
                          </a:solidFill>
                        </a:rPr>
                        <a:t>Impact</a:t>
                      </a:r>
                    </a:p>
                  </a:txBody>
                  <a:tcPr anchor="ctr">
                    <a:solidFill>
                      <a:schemeClr val="tx2">
                        <a:lumMod val="40000"/>
                        <a:lumOff val="60000"/>
                      </a:schemeClr>
                    </a:solidFill>
                  </a:tcPr>
                </a:tc>
                <a:tc gridSpan="6">
                  <a:txBody>
                    <a:bodyPr/>
                    <a:lstStyle/>
                    <a:p>
                      <a:pPr lvl="0" algn="ctr">
                        <a:buNone/>
                      </a:pPr>
                      <a:r>
                        <a:rPr lang="fr-FR">
                          <a:solidFill>
                            <a:schemeClr val="tx1"/>
                          </a:solidFill>
                        </a:rPr>
                        <a:t>Probabilité</a:t>
                      </a:r>
                    </a:p>
                  </a:txBody>
                  <a:tcPr anchor="ctr">
                    <a:solidFill>
                      <a:schemeClr val="tx2">
                        <a:lumMod val="40000"/>
                        <a:lumOff val="60000"/>
                      </a:schemeClr>
                    </a:solidFill>
                  </a:tcPr>
                </a:tc>
                <a:tc hMerge="1">
                  <a:txBody>
                    <a:bodyPr/>
                    <a:lstStyle/>
                    <a:p>
                      <a:endParaRPr lang="fr-FR"/>
                    </a:p>
                  </a:txBody>
                  <a:tcPr anchor="ctr"/>
                </a:tc>
                <a:tc hMerge="1">
                  <a:txBody>
                    <a:bodyPr/>
                    <a:lstStyle/>
                    <a:p>
                      <a:endParaRPr lang="fr-FR"/>
                    </a:p>
                  </a:txBody>
                  <a:tcPr anchor="ctr"/>
                </a:tc>
                <a:tc hMerge="1">
                  <a:txBody>
                    <a:bodyPr/>
                    <a:lstStyle/>
                    <a:p>
                      <a:endParaRPr lang="fr-FR"/>
                    </a:p>
                  </a:txBody>
                  <a:tcPr anchor="ctr"/>
                </a:tc>
                <a:tc hMerge="1">
                  <a:txBody>
                    <a:bodyPr/>
                    <a:lstStyle/>
                    <a:p>
                      <a:endParaRPr lang="fr-FR"/>
                    </a:p>
                  </a:txBody>
                  <a:tcPr anchor="ctr"/>
                </a:tc>
                <a:tc hMerge="1">
                  <a:txBody>
                    <a:bodyPr/>
                    <a:lstStyle/>
                    <a:p>
                      <a:endParaRPr lang="fr-FR"/>
                    </a:p>
                  </a:txBody>
                  <a:tcPr anchor="ctr"/>
                </a:tc>
                <a:extLst>
                  <a:ext uri="{0D108BD9-81ED-4DB2-BD59-A6C34878D82A}">
                    <a16:rowId xmlns:a16="http://schemas.microsoft.com/office/drawing/2014/main" val="2403433620"/>
                  </a:ext>
                </a:extLst>
              </a:tr>
              <a:tr h="370840">
                <a:tc vMerge="1">
                  <a:txBody>
                    <a:bodyPr/>
                    <a:lstStyle/>
                    <a:p>
                      <a:endParaRPr lang="fr-FR"/>
                    </a:p>
                  </a:txBody>
                  <a:tcPr anchor="ctr"/>
                </a:tc>
                <a:tc>
                  <a:txBody>
                    <a:bodyPr/>
                    <a:lstStyle/>
                    <a:p>
                      <a:pPr lvl="0" algn="ctr">
                        <a:buNone/>
                      </a:pPr>
                      <a:endParaRPr lang="fr-FR" err="1"/>
                    </a:p>
                  </a:txBody>
                  <a:tcPr anchor="ctr">
                    <a:solidFill>
                      <a:schemeClr val="bg1"/>
                    </a:solidFill>
                  </a:tcPr>
                </a:tc>
                <a:tc>
                  <a:txBody>
                    <a:bodyPr/>
                    <a:lstStyle/>
                    <a:p>
                      <a:pPr lvl="0" algn="ctr">
                        <a:buNone/>
                      </a:pPr>
                      <a:r>
                        <a:rPr lang="fr-FR">
                          <a:solidFill>
                            <a:schemeClr val="tx1"/>
                          </a:solidFill>
                        </a:rPr>
                        <a:t>1</a:t>
                      </a:r>
                    </a:p>
                  </a:txBody>
                  <a:tcPr anchor="ctr">
                    <a:solidFill>
                      <a:schemeClr val="tx2">
                        <a:lumMod val="60000"/>
                        <a:lumOff val="40000"/>
                      </a:schemeClr>
                    </a:solidFill>
                  </a:tcPr>
                </a:tc>
                <a:tc>
                  <a:txBody>
                    <a:bodyPr/>
                    <a:lstStyle/>
                    <a:p>
                      <a:pPr lvl="0" algn="ctr">
                        <a:buNone/>
                      </a:pPr>
                      <a:r>
                        <a:rPr lang="fr-FR">
                          <a:solidFill>
                            <a:schemeClr val="tx1"/>
                          </a:solidFill>
                        </a:rPr>
                        <a:t>2</a:t>
                      </a:r>
                    </a:p>
                  </a:txBody>
                  <a:tcPr anchor="ctr">
                    <a:solidFill>
                      <a:schemeClr val="tx2">
                        <a:lumMod val="60000"/>
                        <a:lumOff val="40000"/>
                      </a:schemeClr>
                    </a:solidFill>
                  </a:tcPr>
                </a:tc>
                <a:tc>
                  <a:txBody>
                    <a:bodyPr/>
                    <a:lstStyle/>
                    <a:p>
                      <a:pPr lvl="0" algn="ctr">
                        <a:buNone/>
                      </a:pPr>
                      <a:r>
                        <a:rPr lang="fr-FR">
                          <a:solidFill>
                            <a:schemeClr val="tx1"/>
                          </a:solidFill>
                        </a:rPr>
                        <a:t>3</a:t>
                      </a:r>
                    </a:p>
                  </a:txBody>
                  <a:tcPr anchor="ctr">
                    <a:solidFill>
                      <a:schemeClr val="tx2">
                        <a:lumMod val="60000"/>
                        <a:lumOff val="40000"/>
                      </a:schemeClr>
                    </a:solidFill>
                  </a:tcPr>
                </a:tc>
                <a:tc>
                  <a:txBody>
                    <a:bodyPr/>
                    <a:lstStyle/>
                    <a:p>
                      <a:pPr lvl="0" algn="ctr">
                        <a:buNone/>
                      </a:pPr>
                      <a:r>
                        <a:rPr lang="fr-FR">
                          <a:solidFill>
                            <a:schemeClr val="tx1"/>
                          </a:solidFill>
                        </a:rPr>
                        <a:t>4</a:t>
                      </a:r>
                    </a:p>
                  </a:txBody>
                  <a:tcPr anchor="ctr">
                    <a:solidFill>
                      <a:schemeClr val="tx2">
                        <a:lumMod val="60000"/>
                        <a:lumOff val="40000"/>
                      </a:schemeClr>
                    </a:solidFill>
                  </a:tcPr>
                </a:tc>
                <a:tc>
                  <a:txBody>
                    <a:bodyPr/>
                    <a:lstStyle/>
                    <a:p>
                      <a:pPr lvl="0" algn="ctr">
                        <a:buNone/>
                      </a:pPr>
                      <a:r>
                        <a:rPr lang="fr-FR">
                          <a:solidFill>
                            <a:schemeClr val="tx1"/>
                          </a:solidFill>
                        </a:rPr>
                        <a:t>5</a:t>
                      </a:r>
                    </a:p>
                  </a:txBody>
                  <a:tcPr anchor="ctr">
                    <a:solidFill>
                      <a:schemeClr val="tx2">
                        <a:lumMod val="60000"/>
                        <a:lumOff val="40000"/>
                      </a:schemeClr>
                    </a:solidFill>
                  </a:tcPr>
                </a:tc>
                <a:extLst>
                  <a:ext uri="{0D108BD9-81ED-4DB2-BD59-A6C34878D82A}">
                    <a16:rowId xmlns:a16="http://schemas.microsoft.com/office/drawing/2014/main" val="2827253791"/>
                  </a:ext>
                </a:extLst>
              </a:tr>
              <a:tr h="370840">
                <a:tc vMerge="1">
                  <a:txBody>
                    <a:bodyPr/>
                    <a:lstStyle/>
                    <a:p>
                      <a:endParaRPr lang="fr-FR"/>
                    </a:p>
                  </a:txBody>
                  <a:tcPr anchor="ctr"/>
                </a:tc>
                <a:tc>
                  <a:txBody>
                    <a:bodyPr/>
                    <a:lstStyle/>
                    <a:p>
                      <a:pPr algn="ctr"/>
                      <a:r>
                        <a:rPr lang="fr-FR">
                          <a:solidFill>
                            <a:schemeClr val="tx1"/>
                          </a:solidFill>
                        </a:rPr>
                        <a:t>5</a:t>
                      </a:r>
                    </a:p>
                  </a:txBody>
                  <a:tcPr anchor="ctr">
                    <a:solidFill>
                      <a:schemeClr val="tx2">
                        <a:lumMod val="60000"/>
                        <a:lumOff val="40000"/>
                      </a:schemeClr>
                    </a:solidFill>
                  </a:tcPr>
                </a:tc>
                <a:tc>
                  <a:txBody>
                    <a:bodyPr/>
                    <a:lstStyle/>
                    <a:p>
                      <a:pPr algn="ctr"/>
                      <a:endParaRPr lang="fr-FR"/>
                    </a:p>
                  </a:txBody>
                  <a:tcPr anchor="ctr"/>
                </a:tc>
                <a:tc>
                  <a:txBody>
                    <a:bodyPr/>
                    <a:lstStyle/>
                    <a:p>
                      <a:pPr algn="ctr"/>
                      <a:r>
                        <a:rPr lang="fr-FR"/>
                        <a:t>R007; R009</a:t>
                      </a:r>
                    </a:p>
                  </a:txBody>
                  <a:tcPr anchor="ctr"/>
                </a:tc>
                <a:tc>
                  <a:txBody>
                    <a:bodyPr/>
                    <a:lstStyle/>
                    <a:p>
                      <a:pPr algn="ctr"/>
                      <a:r>
                        <a:rPr lang="fr-FR"/>
                        <a:t>R004</a:t>
                      </a:r>
                    </a:p>
                    <a:p>
                      <a:pPr lvl="0" algn="ctr">
                        <a:buNone/>
                      </a:pPr>
                      <a:r>
                        <a:rPr lang="fr-FR"/>
                        <a:t>R008</a:t>
                      </a:r>
                    </a:p>
                    <a:p>
                      <a:pPr lvl="0" algn="ctr">
                        <a:buNone/>
                      </a:pPr>
                      <a:r>
                        <a:rPr lang="fr-FR"/>
                        <a:t>R012</a:t>
                      </a:r>
                    </a:p>
                  </a:txBody>
                  <a:tcPr anchor="ctr"/>
                </a:tc>
                <a:tc>
                  <a:txBody>
                    <a:bodyPr/>
                    <a:lstStyle/>
                    <a:p>
                      <a:pPr algn="ctr"/>
                      <a:endParaRPr lang="fr-FR"/>
                    </a:p>
                  </a:txBody>
                  <a:tcPr anchor="ctr"/>
                </a:tc>
                <a:tc>
                  <a:txBody>
                    <a:bodyPr/>
                    <a:lstStyle/>
                    <a:p>
                      <a:pPr algn="ctr"/>
                      <a:endParaRPr lang="fr-FR"/>
                    </a:p>
                  </a:txBody>
                  <a:tcPr anchor="ctr"/>
                </a:tc>
                <a:extLst>
                  <a:ext uri="{0D108BD9-81ED-4DB2-BD59-A6C34878D82A}">
                    <a16:rowId xmlns:a16="http://schemas.microsoft.com/office/drawing/2014/main" val="2037664400"/>
                  </a:ext>
                </a:extLst>
              </a:tr>
              <a:tr h="370840">
                <a:tc vMerge="1">
                  <a:txBody>
                    <a:bodyPr/>
                    <a:lstStyle/>
                    <a:p>
                      <a:endParaRPr lang="fr-FR"/>
                    </a:p>
                  </a:txBody>
                  <a:tcPr anchor="ctr"/>
                </a:tc>
                <a:tc>
                  <a:txBody>
                    <a:bodyPr/>
                    <a:lstStyle/>
                    <a:p>
                      <a:pPr algn="ctr"/>
                      <a:r>
                        <a:rPr lang="fr-FR">
                          <a:solidFill>
                            <a:schemeClr val="tx1"/>
                          </a:solidFill>
                        </a:rPr>
                        <a:t>4</a:t>
                      </a:r>
                    </a:p>
                  </a:txBody>
                  <a:tcPr anchor="ctr">
                    <a:solidFill>
                      <a:schemeClr val="tx2">
                        <a:lumMod val="60000"/>
                        <a:lumOff val="40000"/>
                      </a:schemeClr>
                    </a:solidFill>
                  </a:tcPr>
                </a:tc>
                <a:tc>
                  <a:txBody>
                    <a:bodyPr/>
                    <a:lstStyle/>
                    <a:p>
                      <a:pPr algn="ctr"/>
                      <a:endParaRPr lang="fr-FR"/>
                    </a:p>
                  </a:txBody>
                  <a:tcPr anchor="ctr"/>
                </a:tc>
                <a:tc>
                  <a:txBody>
                    <a:bodyPr/>
                    <a:lstStyle/>
                    <a:p>
                      <a:pPr algn="ctr"/>
                      <a:endParaRPr lang="fr-FR"/>
                    </a:p>
                  </a:txBody>
                  <a:tcPr anchor="ctr"/>
                </a:tc>
                <a:tc>
                  <a:txBody>
                    <a:bodyPr/>
                    <a:lstStyle/>
                    <a:p>
                      <a:pPr algn="ctr"/>
                      <a:r>
                        <a:rPr lang="fr-FR"/>
                        <a:t>R005</a:t>
                      </a:r>
                    </a:p>
                    <a:p>
                      <a:pPr lvl="0" algn="ctr">
                        <a:buNone/>
                      </a:pPr>
                      <a:r>
                        <a:rPr lang="fr-FR"/>
                        <a:t>R010</a:t>
                      </a:r>
                    </a:p>
                    <a:p>
                      <a:pPr lvl="0" algn="ctr">
                        <a:buNone/>
                      </a:pPr>
                      <a:r>
                        <a:rPr lang="fr-FR"/>
                        <a:t>R011</a:t>
                      </a:r>
                    </a:p>
                    <a:p>
                      <a:pPr lvl="0" algn="ctr">
                        <a:buNone/>
                      </a:pPr>
                      <a:r>
                        <a:rPr lang="fr-FR"/>
                        <a:t>R015</a:t>
                      </a:r>
                    </a:p>
                  </a:txBody>
                  <a:tcPr anchor="ctr"/>
                </a:tc>
                <a:tc>
                  <a:txBody>
                    <a:bodyPr/>
                    <a:lstStyle/>
                    <a:p>
                      <a:pPr algn="ctr"/>
                      <a:r>
                        <a:rPr lang="fr-FR"/>
                        <a:t>R001</a:t>
                      </a:r>
                    </a:p>
                    <a:p>
                      <a:pPr lvl="0" algn="ctr">
                        <a:buNone/>
                      </a:pPr>
                      <a:r>
                        <a:rPr lang="fr-FR"/>
                        <a:t>R013</a:t>
                      </a:r>
                    </a:p>
                  </a:txBody>
                  <a:tcPr anchor="ctr"/>
                </a:tc>
                <a:tc>
                  <a:txBody>
                    <a:bodyPr/>
                    <a:lstStyle/>
                    <a:p>
                      <a:pPr algn="ctr"/>
                      <a:endParaRPr lang="fr-FR"/>
                    </a:p>
                  </a:txBody>
                  <a:tcPr anchor="ctr"/>
                </a:tc>
                <a:extLst>
                  <a:ext uri="{0D108BD9-81ED-4DB2-BD59-A6C34878D82A}">
                    <a16:rowId xmlns:a16="http://schemas.microsoft.com/office/drawing/2014/main" val="956962265"/>
                  </a:ext>
                </a:extLst>
              </a:tr>
              <a:tr h="370840">
                <a:tc vMerge="1">
                  <a:txBody>
                    <a:bodyPr/>
                    <a:lstStyle/>
                    <a:p>
                      <a:endParaRPr lang="fr-FR"/>
                    </a:p>
                  </a:txBody>
                  <a:tcPr anchor="ctr"/>
                </a:tc>
                <a:tc>
                  <a:txBody>
                    <a:bodyPr/>
                    <a:lstStyle/>
                    <a:p>
                      <a:pPr algn="ctr"/>
                      <a:r>
                        <a:rPr lang="fr-FR">
                          <a:solidFill>
                            <a:schemeClr val="tx1"/>
                          </a:solidFill>
                        </a:rPr>
                        <a:t>3</a:t>
                      </a:r>
                    </a:p>
                  </a:txBody>
                  <a:tcPr anchor="ctr">
                    <a:solidFill>
                      <a:schemeClr val="tx2">
                        <a:lumMod val="60000"/>
                        <a:lumOff val="40000"/>
                      </a:schemeClr>
                    </a:solidFill>
                  </a:tcPr>
                </a:tc>
                <a:tc>
                  <a:txBody>
                    <a:bodyPr/>
                    <a:lstStyle/>
                    <a:p>
                      <a:pPr algn="ctr"/>
                      <a:endParaRPr lang="fr-FR"/>
                    </a:p>
                  </a:txBody>
                  <a:tcPr anchor="ctr"/>
                </a:tc>
                <a:tc>
                  <a:txBody>
                    <a:bodyPr/>
                    <a:lstStyle/>
                    <a:p>
                      <a:pPr algn="ctr"/>
                      <a:r>
                        <a:rPr lang="fr-FR"/>
                        <a:t>R006</a:t>
                      </a:r>
                    </a:p>
                    <a:p>
                      <a:pPr lvl="0" algn="ctr">
                        <a:buNone/>
                      </a:pPr>
                      <a:r>
                        <a:rPr lang="fr-FR"/>
                        <a:t>R014</a:t>
                      </a:r>
                    </a:p>
                  </a:txBody>
                  <a:tcPr anchor="ctr"/>
                </a:tc>
                <a:tc>
                  <a:txBody>
                    <a:bodyPr/>
                    <a:lstStyle/>
                    <a:p>
                      <a:pPr algn="ctr"/>
                      <a:r>
                        <a:rPr lang="fr-FR"/>
                        <a:t>R003</a:t>
                      </a:r>
                    </a:p>
                  </a:txBody>
                  <a:tcPr anchor="ctr"/>
                </a:tc>
                <a:tc>
                  <a:txBody>
                    <a:bodyPr/>
                    <a:lstStyle/>
                    <a:p>
                      <a:pPr algn="ctr"/>
                      <a:r>
                        <a:rPr lang="fr-FR"/>
                        <a:t>R002</a:t>
                      </a:r>
                    </a:p>
                  </a:txBody>
                  <a:tcPr anchor="ctr"/>
                </a:tc>
                <a:tc>
                  <a:txBody>
                    <a:bodyPr/>
                    <a:lstStyle/>
                    <a:p>
                      <a:pPr algn="ctr"/>
                      <a:endParaRPr lang="fr-FR"/>
                    </a:p>
                  </a:txBody>
                  <a:tcPr anchor="ctr"/>
                </a:tc>
                <a:extLst>
                  <a:ext uri="{0D108BD9-81ED-4DB2-BD59-A6C34878D82A}">
                    <a16:rowId xmlns:a16="http://schemas.microsoft.com/office/drawing/2014/main" val="435808971"/>
                  </a:ext>
                </a:extLst>
              </a:tr>
              <a:tr h="370840">
                <a:tc vMerge="1">
                  <a:txBody>
                    <a:bodyPr/>
                    <a:lstStyle/>
                    <a:p>
                      <a:endParaRPr lang="fr-FR"/>
                    </a:p>
                  </a:txBody>
                  <a:tcPr anchor="ctr"/>
                </a:tc>
                <a:tc>
                  <a:txBody>
                    <a:bodyPr/>
                    <a:lstStyle/>
                    <a:p>
                      <a:pPr algn="ctr"/>
                      <a:r>
                        <a:rPr lang="fr-FR">
                          <a:solidFill>
                            <a:schemeClr val="tx1"/>
                          </a:solidFill>
                        </a:rPr>
                        <a:t>2</a:t>
                      </a:r>
                    </a:p>
                  </a:txBody>
                  <a:tcPr anchor="ctr">
                    <a:solidFill>
                      <a:schemeClr val="tx2">
                        <a:lumMod val="60000"/>
                        <a:lumOff val="40000"/>
                      </a:schemeClr>
                    </a:solidFill>
                  </a:tcPr>
                </a:tc>
                <a:tc>
                  <a:txBody>
                    <a:bodyPr/>
                    <a:lstStyle/>
                    <a:p>
                      <a:pPr algn="ctr"/>
                      <a:endParaRPr lang="fr-FR"/>
                    </a:p>
                  </a:txBody>
                  <a:tcPr anchor="ctr"/>
                </a:tc>
                <a:tc>
                  <a:txBody>
                    <a:bodyPr/>
                    <a:lstStyle/>
                    <a:p>
                      <a:pPr algn="ctr"/>
                      <a:endParaRPr lang="fr-FR"/>
                    </a:p>
                  </a:txBody>
                  <a:tcPr anchor="ctr"/>
                </a:tc>
                <a:tc>
                  <a:txBody>
                    <a:bodyPr/>
                    <a:lstStyle/>
                    <a:p>
                      <a:pPr algn="ctr"/>
                      <a:endParaRPr lang="fr-FR"/>
                    </a:p>
                  </a:txBody>
                  <a:tcPr anchor="ctr"/>
                </a:tc>
                <a:tc>
                  <a:txBody>
                    <a:bodyPr/>
                    <a:lstStyle/>
                    <a:p>
                      <a:pPr algn="ctr"/>
                      <a:endParaRPr lang="fr-FR"/>
                    </a:p>
                  </a:txBody>
                  <a:tcPr anchor="ctr"/>
                </a:tc>
                <a:tc>
                  <a:txBody>
                    <a:bodyPr/>
                    <a:lstStyle/>
                    <a:p>
                      <a:pPr algn="ctr"/>
                      <a:endParaRPr lang="fr-FR"/>
                    </a:p>
                  </a:txBody>
                  <a:tcPr anchor="ctr"/>
                </a:tc>
                <a:extLst>
                  <a:ext uri="{0D108BD9-81ED-4DB2-BD59-A6C34878D82A}">
                    <a16:rowId xmlns:a16="http://schemas.microsoft.com/office/drawing/2014/main" val="4286128812"/>
                  </a:ext>
                </a:extLst>
              </a:tr>
              <a:tr h="370840">
                <a:tc vMerge="1">
                  <a:txBody>
                    <a:bodyPr/>
                    <a:lstStyle/>
                    <a:p>
                      <a:endParaRPr lang="fr-FR"/>
                    </a:p>
                  </a:txBody>
                  <a:tcPr anchor="ctr"/>
                </a:tc>
                <a:tc>
                  <a:txBody>
                    <a:bodyPr/>
                    <a:lstStyle/>
                    <a:p>
                      <a:pPr algn="ctr"/>
                      <a:r>
                        <a:rPr lang="fr-FR">
                          <a:solidFill>
                            <a:schemeClr val="tx1"/>
                          </a:solidFill>
                        </a:rPr>
                        <a:t>1</a:t>
                      </a:r>
                    </a:p>
                  </a:txBody>
                  <a:tcPr anchor="ctr">
                    <a:solidFill>
                      <a:schemeClr val="tx2">
                        <a:lumMod val="60000"/>
                        <a:lumOff val="40000"/>
                      </a:schemeClr>
                    </a:solidFill>
                  </a:tcPr>
                </a:tc>
                <a:tc>
                  <a:txBody>
                    <a:bodyPr/>
                    <a:lstStyle/>
                    <a:p>
                      <a:pPr algn="ctr"/>
                      <a:endParaRPr lang="fr-FR"/>
                    </a:p>
                  </a:txBody>
                  <a:tcPr anchor="ctr"/>
                </a:tc>
                <a:tc>
                  <a:txBody>
                    <a:bodyPr/>
                    <a:lstStyle/>
                    <a:p>
                      <a:pPr algn="ctr"/>
                      <a:endParaRPr lang="fr-FR"/>
                    </a:p>
                  </a:txBody>
                  <a:tcPr anchor="ctr"/>
                </a:tc>
                <a:tc>
                  <a:txBody>
                    <a:bodyPr/>
                    <a:lstStyle/>
                    <a:p>
                      <a:pPr algn="ctr"/>
                      <a:endParaRPr lang="fr-FR"/>
                    </a:p>
                  </a:txBody>
                  <a:tcPr anchor="ctr"/>
                </a:tc>
                <a:tc>
                  <a:txBody>
                    <a:bodyPr/>
                    <a:lstStyle/>
                    <a:p>
                      <a:pPr algn="ctr"/>
                      <a:endParaRPr lang="fr-FR"/>
                    </a:p>
                  </a:txBody>
                  <a:tcPr anchor="ctr"/>
                </a:tc>
                <a:tc>
                  <a:txBody>
                    <a:bodyPr/>
                    <a:lstStyle/>
                    <a:p>
                      <a:pPr algn="ctr"/>
                      <a:endParaRPr lang="fr-FR"/>
                    </a:p>
                  </a:txBody>
                  <a:tcPr/>
                </a:tc>
                <a:extLst>
                  <a:ext uri="{0D108BD9-81ED-4DB2-BD59-A6C34878D82A}">
                    <a16:rowId xmlns:a16="http://schemas.microsoft.com/office/drawing/2014/main" val="644127456"/>
                  </a:ext>
                </a:extLst>
              </a:tr>
            </a:tbl>
          </a:graphicData>
        </a:graphic>
      </p:graphicFrame>
      <p:sp>
        <p:nvSpPr>
          <p:cNvPr id="3" name="ZoneTexte 2">
            <a:extLst>
              <a:ext uri="{FF2B5EF4-FFF2-40B4-BE49-F238E27FC236}">
                <a16:creationId xmlns:a16="http://schemas.microsoft.com/office/drawing/2014/main" id="{35E0E5AC-F868-830A-A314-630FB4ACA230}"/>
              </a:ext>
            </a:extLst>
          </p:cNvPr>
          <p:cNvSpPr txBox="1"/>
          <p:nvPr/>
        </p:nvSpPr>
        <p:spPr>
          <a:xfrm>
            <a:off x="751416" y="1280583"/>
            <a:ext cx="2508250" cy="3175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hlinkClick r:id="rId4"/>
              </a:rPr>
              <a:t>amdec</a:t>
            </a:r>
            <a:endParaRPr lang="fr-FR"/>
          </a:p>
        </p:txBody>
      </p:sp>
    </p:spTree>
    <p:extLst>
      <p:ext uri="{BB962C8B-B14F-4D97-AF65-F5344CB8AC3E}">
        <p14:creationId xmlns:p14="http://schemas.microsoft.com/office/powerpoint/2010/main" val="398458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AECC3BFF-F9B8-0538-5E18-DD018FE57007}"/>
            </a:ext>
          </a:extLst>
        </p:cNvPr>
        <p:cNvGrpSpPr/>
        <p:nvPr/>
      </p:nvGrpSpPr>
      <p:grpSpPr>
        <a:xfrm>
          <a:off x="0" y="0"/>
          <a:ext cx="0" cy="0"/>
          <a:chOff x="0" y="0"/>
          <a:chExt cx="0" cy="0"/>
        </a:xfrm>
      </p:grpSpPr>
      <p:sp>
        <p:nvSpPr>
          <p:cNvPr id="207" name="Google Shape;207;p7">
            <a:extLst>
              <a:ext uri="{FF2B5EF4-FFF2-40B4-BE49-F238E27FC236}">
                <a16:creationId xmlns:a16="http://schemas.microsoft.com/office/drawing/2014/main" id="{95EF2F20-99FC-E4DD-30EC-D32CA3221536}"/>
              </a:ext>
            </a:extLst>
          </p:cNvPr>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a:buSzPts val="4800"/>
            </a:pPr>
            <a:r>
              <a:rPr lang="fr-FR" b="1"/>
              <a:t>16. Estimation budget</a:t>
            </a:r>
            <a:endParaRPr lang="fr-FR"/>
          </a:p>
        </p:txBody>
      </p:sp>
      <p:sp>
        <p:nvSpPr>
          <p:cNvPr id="5" name="Espace réservé du numéro de diapositive 4">
            <a:extLst>
              <a:ext uri="{FF2B5EF4-FFF2-40B4-BE49-F238E27FC236}">
                <a16:creationId xmlns:a16="http://schemas.microsoft.com/office/drawing/2014/main" id="{47B33910-5D05-D5FC-E854-0D88F01A82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19</a:t>
            </a:fld>
            <a:endParaRPr lang="fr-FR"/>
          </a:p>
        </p:txBody>
      </p:sp>
      <p:sp>
        <p:nvSpPr>
          <p:cNvPr id="6" name="Espace réservé du pied de page 5">
            <a:extLst>
              <a:ext uri="{FF2B5EF4-FFF2-40B4-BE49-F238E27FC236}">
                <a16:creationId xmlns:a16="http://schemas.microsoft.com/office/drawing/2014/main" id="{D3CAEA42-6972-FBAD-10C4-D8E6991FC8C2}"/>
              </a:ext>
            </a:extLst>
          </p:cNvPr>
          <p:cNvSpPr>
            <a:spLocks noGrp="1"/>
          </p:cNvSpPr>
          <p:nvPr>
            <p:ph type="ftr" idx="11"/>
          </p:nvPr>
        </p:nvSpPr>
        <p:spPr/>
        <p:txBody>
          <a:bodyPr/>
          <a:lstStyle/>
          <a:p>
            <a:r>
              <a:rPr lang="fr-FR" sz="1100" b="1"/>
              <a:t>Projet  AdBs / AGORABUS  - M2I Urbanéo S.A.</a:t>
            </a:r>
          </a:p>
        </p:txBody>
      </p:sp>
      <p:pic>
        <p:nvPicPr>
          <p:cNvPr id="2" name="Image 1" descr="Une image contenant texte, Police, Graphique, logo&#10;&#10;Le contenu généré par l’IA peut être incorrect.">
            <a:extLst>
              <a:ext uri="{FF2B5EF4-FFF2-40B4-BE49-F238E27FC236}">
                <a16:creationId xmlns:a16="http://schemas.microsoft.com/office/drawing/2014/main" id="{AACCEC79-90D1-7973-430C-5E2ECAAFCE78}"/>
              </a:ext>
            </a:extLst>
          </p:cNvPr>
          <p:cNvPicPr>
            <a:picLocks noChangeAspect="1"/>
          </p:cNvPicPr>
          <p:nvPr/>
        </p:nvPicPr>
        <p:blipFill>
          <a:blip r:embed="rId3"/>
          <a:stretch>
            <a:fillRect/>
          </a:stretch>
        </p:blipFill>
        <p:spPr>
          <a:xfrm>
            <a:off x="10741243" y="0"/>
            <a:ext cx="1450757" cy="1450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3" name="Tableau 2">
            <a:extLst>
              <a:ext uri="{FF2B5EF4-FFF2-40B4-BE49-F238E27FC236}">
                <a16:creationId xmlns:a16="http://schemas.microsoft.com/office/drawing/2014/main" id="{442D44A7-85E7-352E-01F5-AFE6B2F9F3E6}"/>
              </a:ext>
            </a:extLst>
          </p:cNvPr>
          <p:cNvGraphicFramePr>
            <a:graphicFrameLocks noGrp="1"/>
          </p:cNvGraphicFramePr>
          <p:nvPr/>
        </p:nvGraphicFramePr>
        <p:xfrm>
          <a:off x="849923" y="1953846"/>
          <a:ext cx="10825136" cy="4155305"/>
        </p:xfrm>
        <a:graphic>
          <a:graphicData uri="http://schemas.openxmlformats.org/drawingml/2006/table">
            <a:tbl>
              <a:tblPr firstRow="1" bandRow="1">
                <a:tableStyleId>{5C22544A-7EE6-4342-B048-85BDC9FD1C3A}</a:tableStyleId>
              </a:tblPr>
              <a:tblGrid>
                <a:gridCol w="5412568">
                  <a:extLst>
                    <a:ext uri="{9D8B030D-6E8A-4147-A177-3AD203B41FA5}">
                      <a16:colId xmlns:a16="http://schemas.microsoft.com/office/drawing/2014/main" val="2468841306"/>
                    </a:ext>
                  </a:extLst>
                </a:gridCol>
                <a:gridCol w="5412568">
                  <a:extLst>
                    <a:ext uri="{9D8B030D-6E8A-4147-A177-3AD203B41FA5}">
                      <a16:colId xmlns:a16="http://schemas.microsoft.com/office/drawing/2014/main" val="2666494603"/>
                    </a:ext>
                  </a:extLst>
                </a:gridCol>
              </a:tblGrid>
              <a:tr h="831061">
                <a:tc>
                  <a:txBody>
                    <a:bodyPr/>
                    <a:lstStyle/>
                    <a:p>
                      <a:endParaRPr lang="fr-FR"/>
                    </a:p>
                  </a:txBody>
                  <a:tcPr/>
                </a:tc>
                <a:tc>
                  <a:txBody>
                    <a:bodyPr/>
                    <a:lstStyle/>
                    <a:p>
                      <a:endParaRPr lang="fr-FR"/>
                    </a:p>
                  </a:txBody>
                  <a:tcPr/>
                </a:tc>
                <a:extLst>
                  <a:ext uri="{0D108BD9-81ED-4DB2-BD59-A6C34878D82A}">
                    <a16:rowId xmlns:a16="http://schemas.microsoft.com/office/drawing/2014/main" val="4236415079"/>
                  </a:ext>
                </a:extLst>
              </a:tr>
              <a:tr h="831061">
                <a:tc>
                  <a:txBody>
                    <a:bodyPr/>
                    <a:lstStyle/>
                    <a:p>
                      <a:endParaRPr lang="fr-FR"/>
                    </a:p>
                  </a:txBody>
                  <a:tcPr/>
                </a:tc>
                <a:tc>
                  <a:txBody>
                    <a:bodyPr/>
                    <a:lstStyle/>
                    <a:p>
                      <a:endParaRPr lang="fr-FR"/>
                    </a:p>
                  </a:txBody>
                  <a:tcPr/>
                </a:tc>
                <a:extLst>
                  <a:ext uri="{0D108BD9-81ED-4DB2-BD59-A6C34878D82A}">
                    <a16:rowId xmlns:a16="http://schemas.microsoft.com/office/drawing/2014/main" val="1226421320"/>
                  </a:ext>
                </a:extLst>
              </a:tr>
              <a:tr h="831061">
                <a:tc>
                  <a:txBody>
                    <a:bodyPr/>
                    <a:lstStyle/>
                    <a:p>
                      <a:endParaRPr lang="fr-FR"/>
                    </a:p>
                  </a:txBody>
                  <a:tcPr/>
                </a:tc>
                <a:tc>
                  <a:txBody>
                    <a:bodyPr/>
                    <a:lstStyle/>
                    <a:p>
                      <a:endParaRPr lang="fr-FR"/>
                    </a:p>
                  </a:txBody>
                  <a:tcPr/>
                </a:tc>
                <a:extLst>
                  <a:ext uri="{0D108BD9-81ED-4DB2-BD59-A6C34878D82A}">
                    <a16:rowId xmlns:a16="http://schemas.microsoft.com/office/drawing/2014/main" val="3951856284"/>
                  </a:ext>
                </a:extLst>
              </a:tr>
              <a:tr h="831061">
                <a:tc>
                  <a:txBody>
                    <a:bodyPr/>
                    <a:lstStyle/>
                    <a:p>
                      <a:endParaRPr lang="fr-FR"/>
                    </a:p>
                  </a:txBody>
                  <a:tcPr/>
                </a:tc>
                <a:tc>
                  <a:txBody>
                    <a:bodyPr/>
                    <a:lstStyle/>
                    <a:p>
                      <a:endParaRPr lang="fr-FR"/>
                    </a:p>
                  </a:txBody>
                  <a:tcPr/>
                </a:tc>
                <a:extLst>
                  <a:ext uri="{0D108BD9-81ED-4DB2-BD59-A6C34878D82A}">
                    <a16:rowId xmlns:a16="http://schemas.microsoft.com/office/drawing/2014/main" val="2158786407"/>
                  </a:ext>
                </a:extLst>
              </a:tr>
              <a:tr h="831061">
                <a:tc>
                  <a:txBody>
                    <a:bodyPr/>
                    <a:lstStyle/>
                    <a:p>
                      <a:endParaRPr lang="fr-FR"/>
                    </a:p>
                  </a:txBody>
                  <a:tcPr/>
                </a:tc>
                <a:tc>
                  <a:txBody>
                    <a:bodyPr/>
                    <a:lstStyle/>
                    <a:p>
                      <a:endParaRPr lang="fr-FR"/>
                    </a:p>
                  </a:txBody>
                  <a:tcPr/>
                </a:tc>
                <a:extLst>
                  <a:ext uri="{0D108BD9-81ED-4DB2-BD59-A6C34878D82A}">
                    <a16:rowId xmlns:a16="http://schemas.microsoft.com/office/drawing/2014/main" val="1764237254"/>
                  </a:ext>
                </a:extLst>
              </a:tr>
            </a:tbl>
          </a:graphicData>
        </a:graphic>
      </p:graphicFrame>
      <p:graphicFrame>
        <p:nvGraphicFramePr>
          <p:cNvPr id="7" name="Tableau 6">
            <a:extLst>
              <a:ext uri="{FF2B5EF4-FFF2-40B4-BE49-F238E27FC236}">
                <a16:creationId xmlns:a16="http://schemas.microsoft.com/office/drawing/2014/main" id="{5E1D2E61-376F-31C8-DF20-414F44C809E1}"/>
              </a:ext>
            </a:extLst>
          </p:cNvPr>
          <p:cNvGraphicFramePr>
            <a:graphicFrameLocks noGrp="1"/>
          </p:cNvGraphicFramePr>
          <p:nvPr>
            <p:extLst>
              <p:ext uri="{D42A27DB-BD31-4B8C-83A1-F6EECF244321}">
                <p14:modId xmlns:p14="http://schemas.microsoft.com/office/powerpoint/2010/main" val="922452168"/>
              </p:ext>
            </p:extLst>
          </p:nvPr>
        </p:nvGraphicFramePr>
        <p:xfrm>
          <a:off x="849923" y="1983153"/>
          <a:ext cx="10816165" cy="4183901"/>
        </p:xfrm>
        <a:graphic>
          <a:graphicData uri="http://schemas.openxmlformats.org/drawingml/2006/table">
            <a:tbl>
              <a:tblPr bandRow="1">
                <a:tableStyleId>{5C22544A-7EE6-4342-B048-85BDC9FD1C3A}</a:tableStyleId>
              </a:tblPr>
              <a:tblGrid>
                <a:gridCol w="5461000">
                  <a:extLst>
                    <a:ext uri="{9D8B030D-6E8A-4147-A177-3AD203B41FA5}">
                      <a16:colId xmlns:a16="http://schemas.microsoft.com/office/drawing/2014/main" val="776359495"/>
                    </a:ext>
                  </a:extLst>
                </a:gridCol>
                <a:gridCol w="5355165">
                  <a:extLst>
                    <a:ext uri="{9D8B030D-6E8A-4147-A177-3AD203B41FA5}">
                      <a16:colId xmlns:a16="http://schemas.microsoft.com/office/drawing/2014/main" val="3673376013"/>
                    </a:ext>
                  </a:extLst>
                </a:gridCol>
              </a:tblGrid>
              <a:tr h="783166">
                <a:tc>
                  <a:txBody>
                    <a:bodyPr/>
                    <a:lstStyle/>
                    <a:p>
                      <a:pPr algn="l">
                        <a:buNone/>
                      </a:pPr>
                      <a:r>
                        <a:rPr lang="fr-FR" b="1">
                          <a:solidFill>
                            <a:schemeClr val="bg1"/>
                          </a:solidFill>
                          <a:effectLst/>
                        </a:rPr>
                        <a:t>Catégorie de Coûts</a:t>
                      </a:r>
                      <a:r>
                        <a:rPr lang="fr-FR">
                          <a:solidFill>
                            <a:schemeClr val="bg1"/>
                          </a:solidFill>
                          <a:effectLst/>
                        </a:rPr>
                        <a:t> </a:t>
                      </a:r>
                    </a:p>
                  </a:txBody>
                  <a:tcPr anchor="ctr">
                    <a:lnL>
                      <a:noFill/>
                    </a:lnL>
                    <a:lnR>
                      <a:noFill/>
                    </a:lnR>
                    <a:lnT>
                      <a:noFill/>
                    </a:lnT>
                    <a:lnB>
                      <a:noFill/>
                    </a:lnB>
                    <a:noFill/>
                  </a:tcPr>
                </a:tc>
                <a:tc>
                  <a:txBody>
                    <a:bodyPr/>
                    <a:lstStyle/>
                    <a:p>
                      <a:pPr>
                        <a:buNone/>
                      </a:pPr>
                      <a:r>
                        <a:rPr lang="fr-FR" b="1">
                          <a:solidFill>
                            <a:schemeClr val="bg1"/>
                          </a:solidFill>
                          <a:effectLst/>
                        </a:rPr>
                        <a:t>Fourchette Estimative (Exemple)</a:t>
                      </a:r>
                      <a:r>
                        <a:rPr lang="fr-FR">
                          <a:solidFill>
                            <a:schemeClr val="bg1"/>
                          </a:solidFill>
                          <a:effectLst/>
                        </a:rPr>
                        <a:t> </a:t>
                      </a:r>
                    </a:p>
                  </a:txBody>
                  <a:tcPr anchor="ctr">
                    <a:lnL>
                      <a:noFill/>
                    </a:lnL>
                    <a:lnR>
                      <a:noFill/>
                    </a:lnR>
                    <a:lnT>
                      <a:noFill/>
                    </a:lnT>
                    <a:lnB>
                      <a:noFill/>
                    </a:lnB>
                    <a:noFill/>
                  </a:tcPr>
                </a:tc>
                <a:extLst>
                  <a:ext uri="{0D108BD9-81ED-4DB2-BD59-A6C34878D82A}">
                    <a16:rowId xmlns:a16="http://schemas.microsoft.com/office/drawing/2014/main" val="2682825791"/>
                  </a:ext>
                </a:extLst>
              </a:tr>
              <a:tr h="846666">
                <a:tc>
                  <a:txBody>
                    <a:bodyPr/>
                    <a:lstStyle/>
                    <a:p>
                      <a:pPr>
                        <a:buNone/>
                      </a:pPr>
                      <a:r>
                        <a:rPr lang="fr-FR" b="1">
                          <a:effectLst/>
                        </a:rPr>
                        <a:t>Coûts d'Acquisition (CAPEX)</a:t>
                      </a:r>
                      <a:r>
                        <a:rPr lang="fr-FR">
                          <a:effectLst/>
                        </a:rPr>
                        <a:t> </a:t>
                      </a:r>
                    </a:p>
                  </a:txBody>
                  <a:tcPr anchor="ctr">
                    <a:lnL>
                      <a:noFill/>
                    </a:lnL>
                    <a:lnR>
                      <a:noFill/>
                    </a:lnR>
                    <a:lnT>
                      <a:noFill/>
                    </a:lnT>
                    <a:lnB>
                      <a:noFill/>
                    </a:lnB>
                    <a:noFill/>
                  </a:tcPr>
                </a:tc>
                <a:tc>
                  <a:txBody>
                    <a:bodyPr/>
                    <a:lstStyle/>
                    <a:p>
                      <a:pPr>
                        <a:buNone/>
                      </a:pPr>
                      <a:r>
                        <a:rPr lang="fr-FR">
                          <a:effectLst/>
                        </a:rPr>
                        <a:t>1 200 000 € - 2 900 000 € </a:t>
                      </a:r>
                    </a:p>
                  </a:txBody>
                  <a:tcPr anchor="ctr">
                    <a:lnL>
                      <a:noFill/>
                    </a:lnL>
                    <a:lnR>
                      <a:noFill/>
                    </a:lnR>
                    <a:lnT>
                      <a:noFill/>
                    </a:lnT>
                    <a:lnB>
                      <a:noFill/>
                    </a:lnB>
                    <a:noFill/>
                  </a:tcPr>
                </a:tc>
                <a:extLst>
                  <a:ext uri="{0D108BD9-81ED-4DB2-BD59-A6C34878D82A}">
                    <a16:rowId xmlns:a16="http://schemas.microsoft.com/office/drawing/2014/main" val="1306042539"/>
                  </a:ext>
                </a:extLst>
              </a:tr>
              <a:tr h="793749">
                <a:tc>
                  <a:txBody>
                    <a:bodyPr/>
                    <a:lstStyle/>
                    <a:p>
                      <a:pPr>
                        <a:buNone/>
                      </a:pPr>
                      <a:r>
                        <a:rPr lang="fr-FR" b="1">
                          <a:effectLst/>
                        </a:rPr>
                        <a:t>Coûts d'Opération &amp; Maintenance (OPEX) sur 20 ans</a:t>
                      </a:r>
                      <a:r>
                        <a:rPr lang="fr-FR">
                          <a:effectLst/>
                        </a:rPr>
                        <a:t> </a:t>
                      </a:r>
                    </a:p>
                  </a:txBody>
                  <a:tcPr anchor="ctr">
                    <a:lnL>
                      <a:noFill/>
                    </a:lnL>
                    <a:lnR>
                      <a:noFill/>
                    </a:lnR>
                    <a:lnT>
                      <a:noFill/>
                    </a:lnT>
                    <a:lnB>
                      <a:noFill/>
                    </a:lnB>
                    <a:noFill/>
                  </a:tcPr>
                </a:tc>
                <a:tc>
                  <a:txBody>
                    <a:bodyPr/>
                    <a:lstStyle/>
                    <a:p>
                      <a:pPr>
                        <a:buNone/>
                      </a:pPr>
                      <a:r>
                        <a:rPr lang="fr-FR">
                          <a:effectLst/>
                        </a:rPr>
                        <a:t>1 250 000 € - 3 050 000 € </a:t>
                      </a:r>
                    </a:p>
                  </a:txBody>
                  <a:tcPr anchor="ctr">
                    <a:lnL>
                      <a:noFill/>
                    </a:lnL>
                    <a:lnR>
                      <a:noFill/>
                    </a:lnR>
                    <a:lnT>
                      <a:noFill/>
                    </a:lnT>
                    <a:lnB>
                      <a:noFill/>
                    </a:lnB>
                    <a:noFill/>
                  </a:tcPr>
                </a:tc>
                <a:extLst>
                  <a:ext uri="{0D108BD9-81ED-4DB2-BD59-A6C34878D82A}">
                    <a16:rowId xmlns:a16="http://schemas.microsoft.com/office/drawing/2014/main" val="2093473407"/>
                  </a:ext>
                </a:extLst>
              </a:tr>
              <a:tr h="836083">
                <a:tc>
                  <a:txBody>
                    <a:bodyPr/>
                    <a:lstStyle/>
                    <a:p>
                      <a:pPr>
                        <a:buNone/>
                      </a:pPr>
                      <a:r>
                        <a:rPr lang="fr-FR" b="1">
                          <a:effectLst/>
                        </a:rPr>
                        <a:t>Coûts de Retrait</a:t>
                      </a:r>
                      <a:r>
                        <a:rPr lang="fr-FR">
                          <a:effectLst/>
                        </a:rPr>
                        <a:t> </a:t>
                      </a:r>
                    </a:p>
                  </a:txBody>
                  <a:tcPr anchor="ctr">
                    <a:lnL>
                      <a:noFill/>
                    </a:lnL>
                    <a:lnR>
                      <a:noFill/>
                    </a:lnR>
                    <a:lnT>
                      <a:noFill/>
                    </a:lnT>
                    <a:lnB>
                      <a:noFill/>
                    </a:lnB>
                    <a:noFill/>
                  </a:tcPr>
                </a:tc>
                <a:tc>
                  <a:txBody>
                    <a:bodyPr/>
                    <a:lstStyle/>
                    <a:p>
                      <a:pPr>
                        <a:buNone/>
                      </a:pPr>
                      <a:r>
                        <a:rPr lang="fr-FR">
                          <a:effectLst/>
                        </a:rPr>
                        <a:t>100 000 € - 175 000 € </a:t>
                      </a:r>
                    </a:p>
                  </a:txBody>
                  <a:tcPr anchor="ctr">
                    <a:lnL>
                      <a:noFill/>
                    </a:lnL>
                    <a:lnR>
                      <a:noFill/>
                    </a:lnR>
                    <a:lnT>
                      <a:noFill/>
                    </a:lnT>
                    <a:lnB>
                      <a:noFill/>
                    </a:lnB>
                    <a:noFill/>
                  </a:tcPr>
                </a:tc>
                <a:extLst>
                  <a:ext uri="{0D108BD9-81ED-4DB2-BD59-A6C34878D82A}">
                    <a16:rowId xmlns:a16="http://schemas.microsoft.com/office/drawing/2014/main" val="1492569371"/>
                  </a:ext>
                </a:extLst>
              </a:tr>
              <a:tr h="924237">
                <a:tc>
                  <a:txBody>
                    <a:bodyPr/>
                    <a:lstStyle/>
                    <a:p>
                      <a:pPr>
                        <a:buNone/>
                      </a:pPr>
                      <a:r>
                        <a:rPr lang="fr-FR" b="1">
                          <a:effectLst/>
                        </a:rPr>
                        <a:t>TOTAL Coût Global de Possession (TCO) sur 20 ans</a:t>
                      </a:r>
                      <a:r>
                        <a:rPr lang="fr-FR">
                          <a:effectLst/>
                        </a:rPr>
                        <a:t> </a:t>
                      </a:r>
                    </a:p>
                  </a:txBody>
                  <a:tcPr anchor="ctr">
                    <a:lnL>
                      <a:noFill/>
                    </a:lnL>
                    <a:lnR>
                      <a:noFill/>
                    </a:lnR>
                    <a:lnT>
                      <a:noFill/>
                    </a:lnT>
                    <a:lnB>
                      <a:noFill/>
                    </a:lnB>
                    <a:noFill/>
                  </a:tcPr>
                </a:tc>
                <a:tc>
                  <a:txBody>
                    <a:bodyPr/>
                    <a:lstStyle/>
                    <a:p>
                      <a:pPr>
                        <a:buNone/>
                      </a:pPr>
                      <a:r>
                        <a:rPr lang="fr-FR" b="1">
                          <a:effectLst/>
                        </a:rPr>
                        <a:t>2 550 000 € - 6 125 000 €</a:t>
                      </a:r>
                      <a:r>
                        <a:rPr lang="fr-FR">
                          <a:effectLst/>
                        </a:rPr>
                        <a:t> </a:t>
                      </a:r>
                    </a:p>
                  </a:txBody>
                  <a:tcPr anchor="ctr">
                    <a:lnL>
                      <a:noFill/>
                    </a:lnL>
                    <a:lnR>
                      <a:noFill/>
                    </a:lnR>
                    <a:lnT>
                      <a:noFill/>
                    </a:lnT>
                    <a:lnB>
                      <a:noFill/>
                    </a:lnB>
                    <a:noFill/>
                  </a:tcPr>
                </a:tc>
                <a:extLst>
                  <a:ext uri="{0D108BD9-81ED-4DB2-BD59-A6C34878D82A}">
                    <a16:rowId xmlns:a16="http://schemas.microsoft.com/office/drawing/2014/main" val="1430889746"/>
                  </a:ext>
                </a:extLst>
              </a:tr>
            </a:tbl>
          </a:graphicData>
        </a:graphic>
      </p:graphicFrame>
    </p:spTree>
    <p:extLst>
      <p:ext uri="{BB962C8B-B14F-4D97-AF65-F5344CB8AC3E}">
        <p14:creationId xmlns:p14="http://schemas.microsoft.com/office/powerpoint/2010/main" val="1719865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fr-FR" b="1"/>
              <a:t>1. Contexte</a:t>
            </a:r>
            <a:endParaRPr/>
          </a:p>
        </p:txBody>
      </p:sp>
      <p:sp>
        <p:nvSpPr>
          <p:cNvPr id="5" name="Espace réservé du numéro de diapositive 4">
            <a:extLst>
              <a:ext uri="{FF2B5EF4-FFF2-40B4-BE49-F238E27FC236}">
                <a16:creationId xmlns:a16="http://schemas.microsoft.com/office/drawing/2014/main" id="{6A33CCC2-C01C-7E54-6D41-199FFF11FB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a:t>
            </a:fld>
            <a:endParaRPr lang="fr-FR"/>
          </a:p>
        </p:txBody>
      </p:sp>
      <p:sp>
        <p:nvSpPr>
          <p:cNvPr id="6" name="Espace réservé du pied de page 5">
            <a:extLst>
              <a:ext uri="{FF2B5EF4-FFF2-40B4-BE49-F238E27FC236}">
                <a16:creationId xmlns:a16="http://schemas.microsoft.com/office/drawing/2014/main" id="{920D25B7-B20C-1EA1-983B-B8343787EE03}"/>
              </a:ext>
            </a:extLst>
          </p:cNvPr>
          <p:cNvSpPr>
            <a:spLocks noGrp="1"/>
          </p:cNvSpPr>
          <p:nvPr>
            <p:ph type="ftr" idx="11"/>
          </p:nvPr>
        </p:nvSpPr>
        <p:spPr/>
        <p:txBody>
          <a:bodyPr/>
          <a:lstStyle/>
          <a:p>
            <a:r>
              <a:rPr lang="fr-FR" sz="1100" b="1"/>
              <a:t>Projet  AdBs / AGORABUS  - M2I Urbanéo S.A.</a:t>
            </a:r>
          </a:p>
        </p:txBody>
      </p:sp>
      <p:pic>
        <p:nvPicPr>
          <p:cNvPr id="2" name="Image 1" descr="Une image contenant texte, Police, Graphique, logo&#10;&#10;Le contenu généré par l’IA peut être incorrect.">
            <a:extLst>
              <a:ext uri="{FF2B5EF4-FFF2-40B4-BE49-F238E27FC236}">
                <a16:creationId xmlns:a16="http://schemas.microsoft.com/office/drawing/2014/main" id="{80771E9B-1D7B-E0CD-87E3-0F5D5B64465E}"/>
              </a:ext>
            </a:extLst>
          </p:cNvPr>
          <p:cNvPicPr>
            <a:picLocks noChangeAspect="1"/>
          </p:cNvPicPr>
          <p:nvPr/>
        </p:nvPicPr>
        <p:blipFill>
          <a:blip r:embed="rId3"/>
          <a:stretch>
            <a:fillRect/>
          </a:stretch>
        </p:blipFill>
        <p:spPr>
          <a:xfrm>
            <a:off x="10741243" y="0"/>
            <a:ext cx="1450757" cy="1450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ZoneTexte 3">
            <a:extLst>
              <a:ext uri="{FF2B5EF4-FFF2-40B4-BE49-F238E27FC236}">
                <a16:creationId xmlns:a16="http://schemas.microsoft.com/office/drawing/2014/main" id="{E549CF22-8FA6-E1AB-A008-75A4B755E9D0}"/>
              </a:ext>
            </a:extLst>
          </p:cNvPr>
          <p:cNvSpPr txBox="1"/>
          <p:nvPr/>
        </p:nvSpPr>
        <p:spPr>
          <a:xfrm>
            <a:off x="1097280" y="2165939"/>
            <a:ext cx="10115203" cy="3293209"/>
          </a:xfrm>
          <a:prstGeom prst="rect">
            <a:avLst/>
          </a:prstGeom>
          <a:noFill/>
        </p:spPr>
        <p:txBody>
          <a:bodyPr wrap="square">
            <a:spAutoFit/>
          </a:bodyPr>
          <a:lstStyle/>
          <a:p>
            <a:pPr algn="l" rtl="0" fontAlgn="base"/>
            <a:r>
              <a:rPr lang="fr-FR" sz="1600" b="0" i="0" u="none" strike="noStrike">
                <a:solidFill>
                  <a:srgbClr val="000000"/>
                </a:solidFill>
                <a:effectLst/>
                <a:latin typeface="Arial" panose="020B0604020202020204" pitchFamily="34" charset="0"/>
              </a:rPr>
              <a:t>La ville de Nîmes souhaite mettre en place un réseau de bus urbain moderne, fiable et accessible d'ici deux ans pour favoriser les transports en commun et désengorger le centre-ville. </a:t>
            </a:r>
            <a:r>
              <a:rPr lang="fr-FR" sz="1600" b="0" i="0">
                <a:solidFill>
                  <a:srgbClr val="000000"/>
                </a:solidFill>
                <a:effectLst/>
                <a:latin typeface="Arial" panose="020B0604020202020204" pitchFamily="34" charset="0"/>
              </a:rPr>
              <a:t>​</a:t>
            </a:r>
          </a:p>
          <a:p>
            <a:pPr algn="l" rtl="0" fontAlgn="base"/>
            <a:endParaRPr lang="fr-FR" sz="1600" b="0" i="0">
              <a:solidFill>
                <a:srgbClr val="000000"/>
              </a:solidFill>
              <a:effectLst/>
              <a:latin typeface="Arial" panose="020B0604020202020204" pitchFamily="34" charset="0"/>
            </a:endParaRPr>
          </a:p>
          <a:p>
            <a:pPr algn="l" rtl="0" fontAlgn="base"/>
            <a:r>
              <a:rPr lang="fr-FR" sz="1600" b="1" i="0" u="none" strike="noStrike">
                <a:solidFill>
                  <a:srgbClr val="000000"/>
                </a:solidFill>
                <a:effectLst/>
                <a:latin typeface="Arial" panose="020B0604020202020204" pitchFamily="34" charset="0"/>
              </a:rPr>
              <a:t>Enjeu : </a:t>
            </a:r>
          </a:p>
          <a:p>
            <a:pPr algn="l" rtl="0" fontAlgn="base"/>
            <a:endParaRPr lang="fr-FR" sz="1600" b="1" i="0" u="none" strike="noStrike">
              <a:solidFill>
                <a:srgbClr val="000000"/>
              </a:solidFill>
              <a:effectLst/>
              <a:latin typeface="Arial" panose="020B0604020202020204" pitchFamily="34" charset="0"/>
            </a:endParaRPr>
          </a:p>
          <a:p>
            <a:pPr algn="l" rtl="0" fontAlgn="base"/>
            <a:r>
              <a:rPr lang="fr-FR" sz="1600" b="0" i="0" u="none" strike="noStrike">
                <a:solidFill>
                  <a:srgbClr val="000000"/>
                </a:solidFill>
                <a:effectLst/>
                <a:latin typeface="Arial" panose="020B0604020202020204" pitchFamily="34" charset="0"/>
              </a:rPr>
              <a:t>En l'absence de métro ou de tramway, les 150 arrêts de bus standards joueront un rôle central en tant que repères urbains lisibles, esthétiques et protecteurs, adaptés au climat méditerranéen. </a:t>
            </a:r>
            <a:r>
              <a:rPr lang="fr-FR" sz="1600" b="0" i="0">
                <a:solidFill>
                  <a:srgbClr val="000000"/>
                </a:solidFill>
                <a:effectLst/>
                <a:latin typeface="Arial" panose="020B0604020202020204" pitchFamily="34" charset="0"/>
              </a:rPr>
              <a:t>​</a:t>
            </a:r>
          </a:p>
          <a:p>
            <a:pPr algn="l" rtl="0" fontAlgn="base"/>
            <a:endParaRPr lang="fr-FR" sz="1600" b="0" i="0">
              <a:solidFill>
                <a:srgbClr val="000000"/>
              </a:solidFill>
              <a:effectLst/>
              <a:latin typeface="Arial" panose="020B0604020202020204" pitchFamily="34" charset="0"/>
            </a:endParaRPr>
          </a:p>
          <a:p>
            <a:pPr algn="l" rtl="0" fontAlgn="base"/>
            <a:r>
              <a:rPr lang="fr-FR" sz="1600" b="1">
                <a:latin typeface="Arial" panose="020B0604020202020204" pitchFamily="34" charset="0"/>
              </a:rPr>
              <a:t>Objectif général : </a:t>
            </a:r>
          </a:p>
          <a:p>
            <a:pPr algn="l" rtl="0" fontAlgn="base"/>
            <a:endParaRPr lang="fr-FR" sz="1600" b="1" i="0" u="none" strike="noStrike">
              <a:solidFill>
                <a:srgbClr val="000000"/>
              </a:solidFill>
              <a:effectLst/>
              <a:latin typeface="Arial" panose="020B0604020202020204" pitchFamily="34" charset="0"/>
            </a:endParaRPr>
          </a:p>
          <a:p>
            <a:pPr algn="l" rtl="0" fontAlgn="base"/>
            <a:r>
              <a:rPr lang="fr-FR" sz="1600" b="0" i="0" u="none" strike="noStrike">
                <a:solidFill>
                  <a:srgbClr val="000000"/>
                </a:solidFill>
                <a:effectLst/>
                <a:latin typeface="Arial" panose="020B0604020202020204" pitchFamily="34" charset="0"/>
              </a:rPr>
              <a:t>Concevoir le projet dans une logique de coût global maîtrisé, en garantissant l'accessibilité, le confort, la durabilité et l'intégration architecturale des arrêts, tout en répondant aux enjeux sociaux, fonctionnels et environnementaux. </a:t>
            </a:r>
            <a:endParaRPr lang="fr-FR" sz="1600" b="0" i="0">
              <a:solidFill>
                <a:srgbClr val="000000"/>
              </a:solidFill>
              <a:effectLst/>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2"/>
        <p:cNvGrpSpPr/>
        <p:nvPr/>
      </p:nvGrpSpPr>
      <p:grpSpPr>
        <a:xfrm>
          <a:off x="0" y="0"/>
          <a:ext cx="0" cy="0"/>
          <a:chOff x="0" y="0"/>
          <a:chExt cx="0" cy="0"/>
        </a:xfrm>
      </p:grpSpPr>
      <p:sp>
        <p:nvSpPr>
          <p:cNvPr id="533" name="Google Shape;533;p29"/>
          <p:cNvSpPr/>
          <p:nvPr/>
        </p:nvSpPr>
        <p:spPr>
          <a:xfrm>
            <a:off x="147484" y="33090"/>
            <a:ext cx="12192001" cy="63343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5" name="Google Shape;535;p29"/>
          <p:cNvSpPr/>
          <p:nvPr/>
        </p:nvSpPr>
        <p:spPr>
          <a:xfrm>
            <a:off x="15" y="6334316"/>
            <a:ext cx="12191985" cy="66484"/>
          </a:xfrm>
          <a:prstGeom prst="rect">
            <a:avLst/>
          </a:prstGeom>
          <a:solidFill>
            <a:srgbClr val="5EA9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36" name="Google Shape;536;p29"/>
          <p:cNvSpPr/>
          <p:nvPr/>
        </p:nvSpPr>
        <p:spPr>
          <a:xfrm>
            <a:off x="1" y="6400800"/>
            <a:ext cx="12192000" cy="457200"/>
          </a:xfrm>
          <a:prstGeom prst="rect">
            <a:avLst/>
          </a:prstGeom>
          <a:solidFill>
            <a:srgbClr val="6B94C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40" name="Google Shape;540;p29"/>
          <p:cNvSpPr txBox="1"/>
          <p:nvPr/>
        </p:nvSpPr>
        <p:spPr>
          <a:xfrm>
            <a:off x="3178195" y="775761"/>
            <a:ext cx="6121101" cy="1402272"/>
          </a:xfrm>
          <a:prstGeom prst="rect">
            <a:avLst/>
          </a:prstGeom>
          <a:noFill/>
          <a:ln>
            <a:noFill/>
          </a:ln>
        </p:spPr>
        <p:txBody>
          <a:bodyPr spcFirstLastPara="1" wrap="square" lIns="0" tIns="45700" rIns="0" bIns="45700" anchor="t" anchorCtr="0">
            <a:normAutofit fontScale="77500" lnSpcReduction="20000"/>
          </a:bodyPr>
          <a:lstStyle/>
          <a:p>
            <a:pPr marL="68580" marR="0" lvl="0" indent="0" algn="ctr" rtl="0">
              <a:lnSpc>
                <a:spcPct val="90000"/>
              </a:lnSpc>
              <a:spcBef>
                <a:spcPts val="0"/>
              </a:spcBef>
              <a:spcAft>
                <a:spcPts val="0"/>
              </a:spcAft>
              <a:buClr>
                <a:schemeClr val="accent1"/>
              </a:buClr>
              <a:buSzPct val="100000"/>
              <a:buFont typeface="Calibri"/>
              <a:buNone/>
            </a:pPr>
            <a:r>
              <a:rPr lang="fr-FR" sz="4000">
                <a:solidFill>
                  <a:schemeClr val="accent1"/>
                </a:solidFill>
                <a:latin typeface="Calibri"/>
                <a:ea typeface="Calibri"/>
                <a:cs typeface="Calibri"/>
                <a:sym typeface="Calibri"/>
              </a:rPr>
              <a:t>Merci de votre attention. </a:t>
            </a:r>
            <a:endParaRPr/>
          </a:p>
          <a:p>
            <a:pPr marL="68580" marR="0" lvl="0" indent="0" algn="ctr" rtl="0">
              <a:lnSpc>
                <a:spcPct val="90000"/>
              </a:lnSpc>
              <a:spcBef>
                <a:spcPts val="200"/>
              </a:spcBef>
              <a:spcAft>
                <a:spcPts val="0"/>
              </a:spcAft>
              <a:buClr>
                <a:schemeClr val="accent1"/>
              </a:buClr>
              <a:buSzPct val="100000"/>
              <a:buFont typeface="Calibri"/>
              <a:buNone/>
            </a:pPr>
            <a:endParaRPr sz="4000">
              <a:solidFill>
                <a:schemeClr val="accent1"/>
              </a:solidFill>
              <a:latin typeface="Calibri"/>
              <a:ea typeface="Calibri"/>
              <a:cs typeface="Calibri"/>
              <a:sym typeface="Calibri"/>
            </a:endParaRPr>
          </a:p>
          <a:p>
            <a:pPr marL="68580" marR="0" lvl="0" indent="0" algn="ctr" rtl="0">
              <a:lnSpc>
                <a:spcPct val="90000"/>
              </a:lnSpc>
              <a:spcBef>
                <a:spcPts val="200"/>
              </a:spcBef>
              <a:spcAft>
                <a:spcPts val="0"/>
              </a:spcAft>
              <a:buClr>
                <a:schemeClr val="accent1"/>
              </a:buClr>
              <a:buSzPct val="100000"/>
              <a:buFont typeface="Calibri"/>
              <a:buNone/>
            </a:pPr>
            <a:r>
              <a:rPr lang="fr-FR" sz="4000">
                <a:solidFill>
                  <a:schemeClr val="accent1"/>
                </a:solidFill>
                <a:latin typeface="Calibri"/>
                <a:ea typeface="Calibri"/>
                <a:cs typeface="Calibri"/>
                <a:sym typeface="Calibri"/>
              </a:rPr>
              <a:t>Place aux questions et aux réponses !</a:t>
            </a:r>
            <a:endParaRPr/>
          </a:p>
          <a:p>
            <a:pPr marL="68580" marR="0" lvl="0" indent="0" algn="ctr" rtl="0">
              <a:lnSpc>
                <a:spcPct val="90000"/>
              </a:lnSpc>
              <a:spcBef>
                <a:spcPts val="200"/>
              </a:spcBef>
              <a:spcAft>
                <a:spcPts val="0"/>
              </a:spcAft>
              <a:buClr>
                <a:schemeClr val="accent1"/>
              </a:buClr>
              <a:buSzPct val="100000"/>
              <a:buFont typeface="Calibri"/>
              <a:buNone/>
            </a:pPr>
            <a:endParaRPr sz="4000">
              <a:solidFill>
                <a:schemeClr val="accent1"/>
              </a:solidFill>
              <a:latin typeface="Calibri"/>
              <a:ea typeface="Calibri"/>
              <a:cs typeface="Calibri"/>
              <a:sym typeface="Calibri"/>
            </a:endParaRPr>
          </a:p>
          <a:p>
            <a:pPr marL="91440" marR="0" lvl="0" indent="-91440" algn="l" rtl="0">
              <a:lnSpc>
                <a:spcPct val="90000"/>
              </a:lnSpc>
              <a:spcBef>
                <a:spcPts val="1400"/>
              </a:spcBef>
              <a:spcAft>
                <a:spcPts val="0"/>
              </a:spcAft>
              <a:buClr>
                <a:schemeClr val="accent1"/>
              </a:buClr>
              <a:buSzPct val="100000"/>
              <a:buFont typeface="Calibri"/>
              <a:buNone/>
            </a:pPr>
            <a:endParaRPr sz="2000">
              <a:solidFill>
                <a:srgbClr val="3F3F3F"/>
              </a:solidFill>
              <a:latin typeface="Calibri"/>
              <a:ea typeface="Calibri"/>
              <a:cs typeface="Calibri"/>
              <a:sym typeface="Calibri"/>
            </a:endParaRPr>
          </a:p>
        </p:txBody>
      </p:sp>
      <p:sp>
        <p:nvSpPr>
          <p:cNvPr id="5" name="Espace réservé du numéro de diapositive 4">
            <a:extLst>
              <a:ext uri="{FF2B5EF4-FFF2-40B4-BE49-F238E27FC236}">
                <a16:creationId xmlns:a16="http://schemas.microsoft.com/office/drawing/2014/main" id="{BD86FAD4-23E7-3CF7-D93A-92C8438279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20</a:t>
            </a:fld>
            <a:endParaRPr lang="fr-FR"/>
          </a:p>
        </p:txBody>
      </p:sp>
      <p:sp>
        <p:nvSpPr>
          <p:cNvPr id="6" name="Espace réservé du pied de page 5">
            <a:extLst>
              <a:ext uri="{FF2B5EF4-FFF2-40B4-BE49-F238E27FC236}">
                <a16:creationId xmlns:a16="http://schemas.microsoft.com/office/drawing/2014/main" id="{9796E768-C8C2-923C-3568-AEA2CC379C8F}"/>
              </a:ext>
            </a:extLst>
          </p:cNvPr>
          <p:cNvSpPr>
            <a:spLocks noGrp="1"/>
          </p:cNvSpPr>
          <p:nvPr>
            <p:ph type="ftr" idx="11"/>
          </p:nvPr>
        </p:nvSpPr>
        <p:spPr/>
        <p:txBody>
          <a:bodyPr/>
          <a:lstStyle/>
          <a:p>
            <a:r>
              <a:rPr lang="fr-FR" sz="1100" b="1"/>
              <a:t>Projet  AdBs / AGORABUS  - M2I Urbanéo S.A.</a:t>
            </a:r>
          </a:p>
        </p:txBody>
      </p:sp>
      <p:pic>
        <p:nvPicPr>
          <p:cNvPr id="2" name="Image 1" descr="Une image contenant texte, Police, Graphique, logo&#10;&#10;Le contenu généré par l’IA peut être incorrect.">
            <a:extLst>
              <a:ext uri="{FF2B5EF4-FFF2-40B4-BE49-F238E27FC236}">
                <a16:creationId xmlns:a16="http://schemas.microsoft.com/office/drawing/2014/main" id="{FA1CA597-D24C-6017-6B1D-4A0EE52F901C}"/>
              </a:ext>
            </a:extLst>
          </p:cNvPr>
          <p:cNvPicPr>
            <a:picLocks noChangeAspect="1"/>
          </p:cNvPicPr>
          <p:nvPr/>
        </p:nvPicPr>
        <p:blipFill>
          <a:blip r:embed="rId3"/>
          <a:stretch>
            <a:fillRect/>
          </a:stretch>
        </p:blipFill>
        <p:spPr>
          <a:xfrm>
            <a:off x="10741243" y="0"/>
            <a:ext cx="1450757" cy="1450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descr="Une image contenant texte, habits, Visage humain, affiche&#10;&#10;Le contenu généré par l’IA peut être incorrect.">
            <a:extLst>
              <a:ext uri="{FF2B5EF4-FFF2-40B4-BE49-F238E27FC236}">
                <a16:creationId xmlns:a16="http://schemas.microsoft.com/office/drawing/2014/main" id="{8E988932-03DC-37FD-D2C1-6DCDF674BA25}"/>
              </a:ext>
            </a:extLst>
          </p:cNvPr>
          <p:cNvPicPr>
            <a:picLocks noChangeAspect="1"/>
          </p:cNvPicPr>
          <p:nvPr/>
        </p:nvPicPr>
        <p:blipFill>
          <a:blip r:embed="rId4"/>
          <a:stretch>
            <a:fillRect/>
          </a:stretch>
        </p:blipFill>
        <p:spPr>
          <a:xfrm>
            <a:off x="4081447" y="2178390"/>
            <a:ext cx="4022654" cy="4022654"/>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0"/>
          <p:cNvSpPr txBox="1">
            <a:spLocks noGrp="1"/>
          </p:cNvSpPr>
          <p:nvPr>
            <p:ph type="title"/>
          </p:nvPr>
        </p:nvSpPr>
        <p:spPr>
          <a:xfrm>
            <a:off x="3259566" y="2743828"/>
            <a:ext cx="5948979" cy="1090376"/>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fr-FR" b="1"/>
              <a:t>Annexes</a:t>
            </a:r>
            <a:endParaRPr/>
          </a:p>
        </p:txBody>
      </p:sp>
      <p:sp>
        <p:nvSpPr>
          <p:cNvPr id="5" name="Espace réservé du numéro de diapositive 4">
            <a:extLst>
              <a:ext uri="{FF2B5EF4-FFF2-40B4-BE49-F238E27FC236}">
                <a16:creationId xmlns:a16="http://schemas.microsoft.com/office/drawing/2014/main" id="{047FA477-F5D6-0697-AB52-389365FF30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b="1" smtClean="0"/>
              <a:t>21</a:t>
            </a:fld>
            <a:endParaRPr lang="fr-FR" b="1"/>
          </a:p>
        </p:txBody>
      </p:sp>
      <p:sp>
        <p:nvSpPr>
          <p:cNvPr id="4" name="Espace réservé du pied de page 5">
            <a:extLst>
              <a:ext uri="{FF2B5EF4-FFF2-40B4-BE49-F238E27FC236}">
                <a16:creationId xmlns:a16="http://schemas.microsoft.com/office/drawing/2014/main" id="{01F68BA8-1CD3-7FAE-2F7B-E34D0CC92152}"/>
              </a:ext>
            </a:extLst>
          </p:cNvPr>
          <p:cNvSpPr>
            <a:spLocks noGrp="1"/>
          </p:cNvSpPr>
          <p:nvPr>
            <p:ph type="ftr" idx="11"/>
          </p:nvPr>
        </p:nvSpPr>
        <p:spPr>
          <a:xfrm>
            <a:off x="3684588" y="6454775"/>
            <a:ext cx="4822825" cy="365125"/>
          </a:xfrm>
        </p:spPr>
        <p:txBody>
          <a:bodyPr/>
          <a:lstStyle/>
          <a:p>
            <a:r>
              <a:rPr lang="fr-FR" sz="1100" b="1"/>
              <a:t>Projet  AdBs / AGORABUS  - M2I Urbanéo S.A.</a:t>
            </a:r>
          </a:p>
        </p:txBody>
      </p:sp>
      <p:pic>
        <p:nvPicPr>
          <p:cNvPr id="7" name="Image 6" descr="Une image contenant texte, Police, Graphique, logo&#10;&#10;Le contenu généré par l’IA peut être incorrect.">
            <a:extLst>
              <a:ext uri="{FF2B5EF4-FFF2-40B4-BE49-F238E27FC236}">
                <a16:creationId xmlns:a16="http://schemas.microsoft.com/office/drawing/2014/main" id="{ACC2914A-6E30-C0A8-37E6-0318068EBD27}"/>
              </a:ext>
            </a:extLst>
          </p:cNvPr>
          <p:cNvPicPr>
            <a:picLocks noChangeAspect="1"/>
          </p:cNvPicPr>
          <p:nvPr/>
        </p:nvPicPr>
        <p:blipFill>
          <a:blip r:embed="rId3"/>
          <a:stretch>
            <a:fillRect/>
          </a:stretch>
        </p:blipFill>
        <p:spPr>
          <a:xfrm>
            <a:off x="10741243" y="0"/>
            <a:ext cx="1450757" cy="1450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Google Shape;121;p1">
            <a:extLst>
              <a:ext uri="{FF2B5EF4-FFF2-40B4-BE49-F238E27FC236}">
                <a16:creationId xmlns:a16="http://schemas.microsoft.com/office/drawing/2014/main" id="{C33E62F9-8730-E888-FA9E-87FCC50C7498}"/>
              </a:ext>
            </a:extLst>
          </p:cNvPr>
          <p:cNvSpPr txBox="1"/>
          <p:nvPr/>
        </p:nvSpPr>
        <p:spPr>
          <a:xfrm>
            <a:off x="5250647" y="5925985"/>
            <a:ext cx="6215974" cy="276999"/>
          </a:xfrm>
          <a:prstGeom prst="rect">
            <a:avLst/>
          </a:prstGeom>
          <a:noFill/>
          <a:ln w="9525" cap="flat" cmpd="sng">
            <a:solidFill>
              <a:schemeClr val="lt2"/>
            </a:solidFill>
            <a:prstDash val="solid"/>
            <a:round/>
            <a:headEnd type="none" w="sm" len="sm"/>
            <a:tailEnd type="none" w="sm" len="sm"/>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27CA3"/>
              </a:buClr>
              <a:buSzPts val="1200"/>
              <a:buFont typeface="Century Gothic"/>
              <a:buNone/>
            </a:pPr>
            <a:r>
              <a:rPr lang="fr-FR" sz="1200" b="0" i="0" u="none" strike="noStrike" cap="none">
                <a:solidFill>
                  <a:srgbClr val="727CA3"/>
                </a:solidFill>
                <a:latin typeface="Century Gothic"/>
                <a:ea typeface="Century Gothic"/>
                <a:cs typeface="Century Gothic"/>
                <a:sym typeface="Century Gothic"/>
              </a:rPr>
              <a:t>@ </a:t>
            </a:r>
            <a:r>
              <a:rPr lang="fr-FR" sz="1200">
                <a:solidFill>
                  <a:srgbClr val="727CA3"/>
                </a:solidFill>
                <a:latin typeface="Century Gothic"/>
                <a:ea typeface="Century Gothic"/>
                <a:cs typeface="Century Gothic"/>
                <a:sym typeface="Century Gothic"/>
              </a:rPr>
              <a:t>m2i</a:t>
            </a:r>
            <a:r>
              <a:rPr lang="fr-FR" sz="1200" b="0" i="0" u="none" strike="noStrike" cap="none">
                <a:solidFill>
                  <a:srgbClr val="727CA3"/>
                </a:solidFill>
                <a:latin typeface="Century Gothic"/>
                <a:ea typeface="Century Gothic"/>
                <a:cs typeface="Century Gothic"/>
                <a:sym typeface="Century Gothic"/>
              </a:rPr>
              <a:t> –  Campus </a:t>
            </a:r>
            <a:r>
              <a:rPr lang="fr-FR" sz="1200">
                <a:solidFill>
                  <a:srgbClr val="727CA3"/>
                </a:solidFill>
                <a:latin typeface="Century Gothic"/>
                <a:ea typeface="Century Gothic"/>
                <a:cs typeface="Century Gothic"/>
                <a:sym typeface="Century Gothic"/>
              </a:rPr>
              <a:t>Eductive</a:t>
            </a:r>
            <a:r>
              <a:rPr lang="fr-FR" sz="1200" b="0" i="0" u="none" strike="noStrike" cap="none">
                <a:solidFill>
                  <a:srgbClr val="727CA3"/>
                </a:solidFill>
                <a:latin typeface="Century Gothic"/>
                <a:ea typeface="Century Gothic"/>
                <a:cs typeface="Century Gothic"/>
                <a:sym typeface="Century Gothic"/>
              </a:rPr>
              <a:t> (2025). All rights reserved.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6A33CCC2-C01C-7E54-6D41-199FFF11FB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22</a:t>
            </a:fld>
            <a:endParaRPr lang="fr-FR"/>
          </a:p>
        </p:txBody>
      </p:sp>
      <p:sp>
        <p:nvSpPr>
          <p:cNvPr id="6" name="Espace réservé du pied de page 5">
            <a:extLst>
              <a:ext uri="{FF2B5EF4-FFF2-40B4-BE49-F238E27FC236}">
                <a16:creationId xmlns:a16="http://schemas.microsoft.com/office/drawing/2014/main" id="{920D25B7-B20C-1EA1-983B-B8343787EE03}"/>
              </a:ext>
            </a:extLst>
          </p:cNvPr>
          <p:cNvSpPr>
            <a:spLocks noGrp="1"/>
          </p:cNvSpPr>
          <p:nvPr>
            <p:ph type="ftr" idx="11"/>
          </p:nvPr>
        </p:nvSpPr>
        <p:spPr/>
        <p:txBody>
          <a:bodyPr/>
          <a:lstStyle/>
          <a:p>
            <a:r>
              <a:rPr lang="fr-FR" sz="1100" b="1"/>
              <a:t>Projet  AdBs / AGORABUS  - M2I Urbanéo S.A.</a:t>
            </a:r>
          </a:p>
        </p:txBody>
      </p:sp>
      <p:pic>
        <p:nvPicPr>
          <p:cNvPr id="2" name="Image 1" descr="Une image contenant texte, Police, Graphique, logo&#10;&#10;Le contenu généré par l’IA peut être incorrect.">
            <a:extLst>
              <a:ext uri="{FF2B5EF4-FFF2-40B4-BE49-F238E27FC236}">
                <a16:creationId xmlns:a16="http://schemas.microsoft.com/office/drawing/2014/main" id="{80771E9B-1D7B-E0CD-87E3-0F5D5B64465E}"/>
              </a:ext>
            </a:extLst>
          </p:cNvPr>
          <p:cNvPicPr>
            <a:picLocks noChangeAspect="1"/>
          </p:cNvPicPr>
          <p:nvPr/>
        </p:nvPicPr>
        <p:blipFill>
          <a:blip r:embed="rId3"/>
          <a:stretch>
            <a:fillRect/>
          </a:stretch>
        </p:blipFill>
        <p:spPr>
          <a:xfrm>
            <a:off x="10741243" y="0"/>
            <a:ext cx="1450757" cy="1450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 3">
            <a:extLst>
              <a:ext uri="{FF2B5EF4-FFF2-40B4-BE49-F238E27FC236}">
                <a16:creationId xmlns:a16="http://schemas.microsoft.com/office/drawing/2014/main" id="{7B13E39E-1E9F-19CD-63D0-EA10426AD6D3}"/>
              </a:ext>
            </a:extLst>
          </p:cNvPr>
          <p:cNvPicPr>
            <a:picLocks noChangeAspect="1"/>
          </p:cNvPicPr>
          <p:nvPr/>
        </p:nvPicPr>
        <p:blipFill>
          <a:blip r:embed="rId4"/>
          <a:stretch>
            <a:fillRect/>
          </a:stretch>
        </p:blipFill>
        <p:spPr>
          <a:xfrm>
            <a:off x="1028509" y="3283216"/>
            <a:ext cx="10134981" cy="948856"/>
          </a:xfrm>
          <a:prstGeom prst="rect">
            <a:avLst/>
          </a:prstGeom>
        </p:spPr>
      </p:pic>
      <p:pic>
        <p:nvPicPr>
          <p:cNvPr id="7" name="Image 6">
            <a:extLst>
              <a:ext uri="{FF2B5EF4-FFF2-40B4-BE49-F238E27FC236}">
                <a16:creationId xmlns:a16="http://schemas.microsoft.com/office/drawing/2014/main" id="{1DDE07CF-26B6-3E4B-1441-5F0EC3AFDAF5}"/>
              </a:ext>
            </a:extLst>
          </p:cNvPr>
          <p:cNvPicPr>
            <a:picLocks noChangeAspect="1"/>
          </p:cNvPicPr>
          <p:nvPr/>
        </p:nvPicPr>
        <p:blipFill>
          <a:blip r:embed="rId5"/>
          <a:stretch>
            <a:fillRect/>
          </a:stretch>
        </p:blipFill>
        <p:spPr>
          <a:xfrm>
            <a:off x="910467" y="1647144"/>
            <a:ext cx="9055626" cy="1306071"/>
          </a:xfrm>
          <a:prstGeom prst="rect">
            <a:avLst/>
          </a:prstGeom>
        </p:spPr>
      </p:pic>
    </p:spTree>
    <p:extLst>
      <p:ext uri="{BB962C8B-B14F-4D97-AF65-F5344CB8AC3E}">
        <p14:creationId xmlns:p14="http://schemas.microsoft.com/office/powerpoint/2010/main" val="2212090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0CE9CB93-59D5-0BD3-1756-D2C8D9D03A4D}"/>
            </a:ext>
          </a:extLst>
        </p:cNvPr>
        <p:cNvGrpSpPr/>
        <p:nvPr/>
      </p:nvGrpSpPr>
      <p:grpSpPr>
        <a:xfrm>
          <a:off x="0" y="0"/>
          <a:ext cx="0" cy="0"/>
          <a:chOff x="0" y="0"/>
          <a:chExt cx="0" cy="0"/>
        </a:xfrm>
      </p:grpSpPr>
      <p:sp>
        <p:nvSpPr>
          <p:cNvPr id="207" name="Google Shape;207;p7">
            <a:extLst>
              <a:ext uri="{FF2B5EF4-FFF2-40B4-BE49-F238E27FC236}">
                <a16:creationId xmlns:a16="http://schemas.microsoft.com/office/drawing/2014/main" id="{1A67ED80-94F8-BA42-83B4-8D18B7FCFFDD}"/>
              </a:ext>
            </a:extLst>
          </p:cNvPr>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r>
              <a:rPr lang="fr-FR" b="1">
                <a:solidFill>
                  <a:srgbClr val="262626"/>
                </a:solidFill>
              </a:rPr>
              <a:t>ROI Estimatif</a:t>
            </a:r>
            <a:endParaRPr lang="en-US"/>
          </a:p>
        </p:txBody>
      </p:sp>
      <p:sp>
        <p:nvSpPr>
          <p:cNvPr id="5" name="Espace réservé du numéro de diapositive 4">
            <a:extLst>
              <a:ext uri="{FF2B5EF4-FFF2-40B4-BE49-F238E27FC236}">
                <a16:creationId xmlns:a16="http://schemas.microsoft.com/office/drawing/2014/main" id="{B84F6B57-0417-52D0-32ED-E0A9B42E48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23</a:t>
            </a:fld>
            <a:endParaRPr lang="fr-FR"/>
          </a:p>
        </p:txBody>
      </p:sp>
      <p:sp>
        <p:nvSpPr>
          <p:cNvPr id="6" name="Espace réservé du pied de page 5">
            <a:extLst>
              <a:ext uri="{FF2B5EF4-FFF2-40B4-BE49-F238E27FC236}">
                <a16:creationId xmlns:a16="http://schemas.microsoft.com/office/drawing/2014/main" id="{296B9A88-8D57-BC64-4AD2-4CD662C7A13A}"/>
              </a:ext>
            </a:extLst>
          </p:cNvPr>
          <p:cNvSpPr>
            <a:spLocks noGrp="1"/>
          </p:cNvSpPr>
          <p:nvPr>
            <p:ph type="ftr" idx="11"/>
          </p:nvPr>
        </p:nvSpPr>
        <p:spPr/>
        <p:txBody>
          <a:bodyPr/>
          <a:lstStyle/>
          <a:p>
            <a:r>
              <a:rPr lang="fr-FR" sz="1100" b="1"/>
              <a:t>Projet  AdBs / AGORABUS  - M2I Urbanéo S.A.</a:t>
            </a:r>
          </a:p>
        </p:txBody>
      </p:sp>
      <p:pic>
        <p:nvPicPr>
          <p:cNvPr id="2" name="Image 1" descr="Une image contenant texte, Police, Graphique, logo&#10;&#10;Le contenu généré par l’IA peut être incorrect.">
            <a:extLst>
              <a:ext uri="{FF2B5EF4-FFF2-40B4-BE49-F238E27FC236}">
                <a16:creationId xmlns:a16="http://schemas.microsoft.com/office/drawing/2014/main" id="{4ED559D9-C937-79E8-FADD-4D3CE92CA905}"/>
              </a:ext>
            </a:extLst>
          </p:cNvPr>
          <p:cNvPicPr>
            <a:picLocks noChangeAspect="1"/>
          </p:cNvPicPr>
          <p:nvPr/>
        </p:nvPicPr>
        <p:blipFill>
          <a:blip r:embed="rId3"/>
          <a:stretch>
            <a:fillRect/>
          </a:stretch>
        </p:blipFill>
        <p:spPr>
          <a:xfrm>
            <a:off x="10741243" y="0"/>
            <a:ext cx="1450757" cy="1450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B7E968C9-82C8-9AB4-A787-09846297C560}"/>
              </a:ext>
            </a:extLst>
          </p:cNvPr>
          <p:cNvSpPr txBox="1"/>
          <p:nvPr/>
        </p:nvSpPr>
        <p:spPr>
          <a:xfrm>
            <a:off x="626830" y="1856548"/>
            <a:ext cx="10528850"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err="1"/>
              <a:t>Calcul</a:t>
            </a:r>
            <a:r>
              <a:rPr lang="en-US" sz="1500" b="1"/>
              <a:t> des </a:t>
            </a:r>
            <a:r>
              <a:rPr lang="en-US" sz="1500" b="1" err="1"/>
              <a:t>revenus</a:t>
            </a:r>
            <a:r>
              <a:rPr lang="en-US" sz="1500" b="1"/>
              <a:t> :</a:t>
            </a:r>
            <a:r>
              <a:rPr lang="en-US" sz="1500"/>
              <a:t> </a:t>
            </a:r>
          </a:p>
          <a:p>
            <a:pPr>
              <a:buFont typeface=""/>
              <a:buChar char="•"/>
            </a:pPr>
            <a:r>
              <a:rPr lang="en-US" sz="1500" err="1"/>
              <a:t>Revenus</a:t>
            </a:r>
            <a:r>
              <a:rPr lang="en-US" sz="1500"/>
              <a:t> </a:t>
            </a:r>
            <a:r>
              <a:rPr lang="en-US" sz="1500" err="1"/>
              <a:t>quotidiens</a:t>
            </a:r>
            <a:r>
              <a:rPr lang="en-US" sz="1500"/>
              <a:t> : 15000 </a:t>
            </a:r>
            <a:r>
              <a:rPr lang="en-US" sz="1500" err="1"/>
              <a:t>montées</a:t>
            </a:r>
            <a:r>
              <a:rPr lang="en-US" sz="1500"/>
              <a:t>/jour×0.75 €/ticket=11250 €/jour </a:t>
            </a:r>
          </a:p>
          <a:p>
            <a:pPr>
              <a:buFont typeface=""/>
              <a:buChar char="•"/>
            </a:pPr>
            <a:r>
              <a:rPr lang="en-US" sz="1500" err="1"/>
              <a:t>Revenus</a:t>
            </a:r>
            <a:r>
              <a:rPr lang="en-US" sz="1500"/>
              <a:t> </a:t>
            </a:r>
            <a:r>
              <a:rPr lang="en-US" sz="1500" err="1"/>
              <a:t>annuels</a:t>
            </a:r>
            <a:r>
              <a:rPr lang="en-US" sz="1500"/>
              <a:t> : 11250 €/jour×365 </a:t>
            </a:r>
            <a:r>
              <a:rPr lang="en-US" sz="1500" err="1"/>
              <a:t>jours</a:t>
            </a:r>
            <a:r>
              <a:rPr lang="en-US" sz="1500"/>
              <a:t>/an=4106250 €/an </a:t>
            </a:r>
          </a:p>
          <a:p>
            <a:pPr>
              <a:buFont typeface=""/>
              <a:buChar char="•"/>
            </a:pPr>
            <a:r>
              <a:rPr lang="en-US" sz="1500" err="1"/>
              <a:t>Revenus</a:t>
            </a:r>
            <a:r>
              <a:rPr lang="en-US" sz="1500"/>
              <a:t> sur 20 </a:t>
            </a:r>
            <a:r>
              <a:rPr lang="en-US" sz="1500" err="1"/>
              <a:t>ans</a:t>
            </a:r>
            <a:r>
              <a:rPr lang="en-US" sz="1500"/>
              <a:t> (phase </a:t>
            </a:r>
            <a:r>
              <a:rPr lang="en-US" sz="1500" err="1"/>
              <a:t>opérationnelle</a:t>
            </a:r>
            <a:r>
              <a:rPr lang="en-US" sz="1500"/>
              <a:t>) : 4106250 €/an×20 </a:t>
            </a:r>
            <a:r>
              <a:rPr lang="en-US" sz="1500" err="1"/>
              <a:t>ans</a:t>
            </a:r>
            <a:r>
              <a:rPr lang="en-US" sz="1500"/>
              <a:t>=82.125.000 €</a:t>
            </a:r>
            <a:br>
              <a:rPr lang="en-US" sz="1500"/>
            </a:br>
            <a:br>
              <a:rPr lang="en-US" sz="1500"/>
            </a:br>
            <a:r>
              <a:rPr lang="en-US" sz="1500" b="1" err="1"/>
              <a:t>Calcul</a:t>
            </a:r>
            <a:r>
              <a:rPr lang="en-US" sz="1500" b="1"/>
              <a:t> du ROI :</a:t>
            </a:r>
            <a:r>
              <a:rPr lang="en-US" sz="1500"/>
              <a:t> </a:t>
            </a:r>
          </a:p>
          <a:p>
            <a:r>
              <a:rPr lang="en-US" sz="1500"/>
              <a:t>ROI=</a:t>
            </a:r>
            <a:r>
              <a:rPr lang="en-US" sz="1500" err="1"/>
              <a:t>Coût</a:t>
            </a:r>
            <a:r>
              <a:rPr lang="en-US" sz="1500"/>
              <a:t> de </a:t>
            </a:r>
            <a:r>
              <a:rPr lang="en-US" sz="1500" err="1"/>
              <a:t>l’investissement</a:t>
            </a:r>
            <a:r>
              <a:rPr lang="en-US" sz="1500"/>
              <a:t>(Gain de </a:t>
            </a:r>
            <a:r>
              <a:rPr lang="en-US" sz="1500" err="1"/>
              <a:t>l’investissement−Coût</a:t>
            </a:r>
            <a:r>
              <a:rPr lang="en-US" sz="1500"/>
              <a:t> de </a:t>
            </a:r>
            <a:r>
              <a:rPr lang="en-US" sz="1500" err="1"/>
              <a:t>l’investissement</a:t>
            </a:r>
            <a:r>
              <a:rPr lang="en-US" sz="1500"/>
              <a:t>)×100%; Dans </a:t>
            </a:r>
            <a:r>
              <a:rPr lang="en-US" sz="1500" err="1"/>
              <a:t>notre</a:t>
            </a:r>
            <a:r>
              <a:rPr lang="en-US" sz="1500"/>
              <a:t> </a:t>
            </a:r>
            <a:r>
              <a:rPr lang="en-US" sz="1500" err="1"/>
              <a:t>cas</a:t>
            </a:r>
            <a:r>
              <a:rPr lang="en-US" sz="1500"/>
              <a:t> : </a:t>
            </a:r>
          </a:p>
          <a:p>
            <a:pPr>
              <a:buFont typeface=""/>
              <a:buChar char="•"/>
            </a:pPr>
            <a:r>
              <a:rPr lang="en-US" sz="1500"/>
              <a:t>Gain de </a:t>
            </a:r>
            <a:r>
              <a:rPr lang="en-US" sz="1500" err="1"/>
              <a:t>l'investissement</a:t>
            </a:r>
            <a:r>
              <a:rPr lang="en-US" sz="1500"/>
              <a:t> = </a:t>
            </a:r>
            <a:r>
              <a:rPr lang="en-US" sz="1500" err="1"/>
              <a:t>Revenus</a:t>
            </a:r>
            <a:r>
              <a:rPr lang="en-US" sz="1500"/>
              <a:t> </a:t>
            </a:r>
            <a:r>
              <a:rPr lang="en-US" sz="1500" err="1"/>
              <a:t>totaux</a:t>
            </a:r>
            <a:r>
              <a:rPr lang="en-US" sz="1500"/>
              <a:t> sur la </a:t>
            </a:r>
            <a:r>
              <a:rPr lang="en-US" sz="1500" err="1"/>
              <a:t>période</a:t>
            </a:r>
            <a:r>
              <a:rPr lang="en-US" sz="1500"/>
              <a:t> </a:t>
            </a:r>
            <a:r>
              <a:rPr lang="en-US" sz="1500" err="1"/>
              <a:t>opérationnelle</a:t>
            </a:r>
            <a:r>
              <a:rPr lang="en-US" sz="1500"/>
              <a:t> </a:t>
            </a:r>
          </a:p>
          <a:p>
            <a:pPr>
              <a:buFont typeface=""/>
              <a:buChar char="•"/>
            </a:pPr>
            <a:r>
              <a:rPr lang="en-US" sz="1500" err="1"/>
              <a:t>Coût</a:t>
            </a:r>
            <a:r>
              <a:rPr lang="en-US" sz="1500"/>
              <a:t> de </a:t>
            </a:r>
            <a:r>
              <a:rPr lang="en-US" sz="1500" err="1"/>
              <a:t>l'investissement</a:t>
            </a:r>
            <a:r>
              <a:rPr lang="en-US" sz="1500"/>
              <a:t> = </a:t>
            </a:r>
            <a:r>
              <a:rPr lang="en-US" sz="1500" err="1"/>
              <a:t>Coût</a:t>
            </a:r>
            <a:r>
              <a:rPr lang="en-US" sz="1500"/>
              <a:t> global total du </a:t>
            </a:r>
            <a:r>
              <a:rPr lang="en-US" sz="1500" err="1"/>
              <a:t>projet</a:t>
            </a:r>
            <a:r>
              <a:rPr lang="en-US" sz="1500"/>
              <a:t> (</a:t>
            </a:r>
            <a:r>
              <a:rPr lang="en-US" sz="1500" err="1"/>
              <a:t>incluant</a:t>
            </a:r>
            <a:r>
              <a:rPr lang="en-US" sz="1500"/>
              <a:t> planification, installation et </a:t>
            </a:r>
            <a:r>
              <a:rPr lang="en-US" sz="1500" err="1"/>
              <a:t>opérationnel</a:t>
            </a:r>
            <a:r>
              <a:rPr lang="en-US" sz="1500"/>
              <a:t>) </a:t>
            </a:r>
          </a:p>
          <a:p>
            <a:r>
              <a:rPr lang="en-US" sz="1500"/>
              <a:t>ROI=2559850 € × (82.125.000 €−2.559.850 €)×100% ROI=2.559850 × (€79565150 €)×100% ROI≈3108.9% </a:t>
            </a:r>
          </a:p>
          <a:p>
            <a:endParaRPr lang="en-US" sz="1500"/>
          </a:p>
          <a:p>
            <a:r>
              <a:rPr lang="en-US" sz="1500" b="1"/>
              <a:t>Résumé des </a:t>
            </a:r>
            <a:r>
              <a:rPr lang="en-US" sz="1500" b="1" err="1"/>
              <a:t>Coûts</a:t>
            </a:r>
            <a:r>
              <a:rPr lang="en-US" sz="1500" b="1"/>
              <a:t> et ROI : </a:t>
            </a:r>
            <a:endParaRPr lang="en-US" sz="1500"/>
          </a:p>
          <a:p>
            <a:pPr marL="228600" indent="-228600">
              <a:buFont typeface=""/>
              <a:buChar char="•"/>
            </a:pPr>
            <a:r>
              <a:rPr lang="en-US" sz="1500" b="1" err="1"/>
              <a:t>Coût</a:t>
            </a:r>
            <a:r>
              <a:rPr lang="en-US" sz="1500" b="1"/>
              <a:t> global </a:t>
            </a:r>
            <a:r>
              <a:rPr lang="en-US" sz="1500" b="1" err="1"/>
              <a:t>estimé</a:t>
            </a:r>
            <a:r>
              <a:rPr lang="en-US" sz="1500" b="1"/>
              <a:t> du </a:t>
            </a:r>
            <a:r>
              <a:rPr lang="en-US" sz="1500" b="1" err="1"/>
              <a:t>projet</a:t>
            </a:r>
            <a:r>
              <a:rPr lang="en-US" sz="1500" b="1"/>
              <a:t> (sur 22 </a:t>
            </a:r>
            <a:r>
              <a:rPr lang="en-US" sz="1500" b="1" err="1"/>
              <a:t>ans</a:t>
            </a:r>
            <a:r>
              <a:rPr lang="en-US" sz="1500" b="1"/>
              <a:t>) :</a:t>
            </a:r>
            <a:r>
              <a:rPr lang="en-US" sz="1500"/>
              <a:t> </a:t>
            </a:r>
            <a:r>
              <a:rPr lang="en-US" sz="1500" b="1"/>
              <a:t>2 559 850 €</a:t>
            </a:r>
            <a:r>
              <a:rPr lang="en-US" sz="1500"/>
              <a:t> </a:t>
            </a:r>
          </a:p>
          <a:p>
            <a:pPr marL="228600" lvl="1" indent="-228600">
              <a:buFont typeface=""/>
              <a:buChar char="•"/>
            </a:pPr>
            <a:r>
              <a:rPr lang="en-US" sz="1500"/>
              <a:t>Phase Planification : 73 700 € </a:t>
            </a:r>
          </a:p>
          <a:p>
            <a:pPr marL="228600" lvl="1" indent="-228600">
              <a:buFont typeface=""/>
              <a:buChar char="•"/>
            </a:pPr>
            <a:r>
              <a:rPr lang="en-US" sz="1500"/>
              <a:t>Phase Installation : 1 368 950 € </a:t>
            </a:r>
          </a:p>
          <a:p>
            <a:pPr marL="228600" lvl="1" indent="-228600">
              <a:buFont typeface=""/>
              <a:buChar char="•"/>
            </a:pPr>
            <a:r>
              <a:rPr lang="en-US" sz="1500"/>
              <a:t>Phase </a:t>
            </a:r>
            <a:r>
              <a:rPr lang="en-US" sz="1500" err="1"/>
              <a:t>Opérationnelle</a:t>
            </a:r>
            <a:r>
              <a:rPr lang="en-US" sz="1500"/>
              <a:t> (sur 20 </a:t>
            </a:r>
            <a:r>
              <a:rPr lang="en-US" sz="1500" err="1"/>
              <a:t>ans</a:t>
            </a:r>
            <a:r>
              <a:rPr lang="en-US" sz="1500"/>
              <a:t>) : 1 117 200 € </a:t>
            </a:r>
          </a:p>
          <a:p>
            <a:pPr>
              <a:buFont typeface=""/>
              <a:buChar char="•"/>
            </a:pPr>
            <a:r>
              <a:rPr lang="en-US" sz="1500" b="1" err="1"/>
              <a:t>Revenus</a:t>
            </a:r>
            <a:r>
              <a:rPr lang="en-US" sz="1500" b="1"/>
              <a:t> </a:t>
            </a:r>
            <a:r>
              <a:rPr lang="en-US" sz="1500" b="1" err="1"/>
              <a:t>générés</a:t>
            </a:r>
            <a:r>
              <a:rPr lang="en-US" sz="1500" b="1"/>
              <a:t> </a:t>
            </a:r>
            <a:r>
              <a:rPr lang="en-US" sz="1500" b="1" err="1"/>
              <a:t>estimés</a:t>
            </a:r>
            <a:r>
              <a:rPr lang="en-US" sz="1500" b="1"/>
              <a:t> (sur 20 </a:t>
            </a:r>
            <a:r>
              <a:rPr lang="en-US" sz="1500" b="1" err="1"/>
              <a:t>ans</a:t>
            </a:r>
            <a:r>
              <a:rPr lang="en-US" sz="1500" b="1"/>
              <a:t>) :</a:t>
            </a:r>
            <a:r>
              <a:rPr lang="en-US" sz="1500"/>
              <a:t> </a:t>
            </a:r>
            <a:r>
              <a:rPr lang="en-US" sz="1500" b="1"/>
              <a:t>82 125 000 €</a:t>
            </a:r>
            <a:r>
              <a:rPr lang="en-US" sz="1500"/>
              <a:t> </a:t>
            </a:r>
          </a:p>
          <a:p>
            <a:pPr>
              <a:buFont typeface=""/>
              <a:buChar char="•"/>
            </a:pPr>
            <a:r>
              <a:rPr lang="en-US" sz="1500" b="1"/>
              <a:t>Retour sur Investissement (ROI) </a:t>
            </a:r>
            <a:r>
              <a:rPr lang="en-US" sz="1500" b="1" err="1"/>
              <a:t>estimé</a:t>
            </a:r>
            <a:r>
              <a:rPr lang="en-US" sz="1500" b="1"/>
              <a:t> :</a:t>
            </a:r>
            <a:r>
              <a:rPr lang="en-US" sz="1500"/>
              <a:t> </a:t>
            </a:r>
            <a:r>
              <a:rPr lang="en-US" sz="1500" b="1"/>
              <a:t>environ 3109%</a:t>
            </a:r>
          </a:p>
        </p:txBody>
      </p:sp>
    </p:spTree>
    <p:extLst>
      <p:ext uri="{BB962C8B-B14F-4D97-AF65-F5344CB8AC3E}">
        <p14:creationId xmlns:p14="http://schemas.microsoft.com/office/powerpoint/2010/main" val="2550871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fr-FR" b="1"/>
              <a:t>2. Objectifs clés du projet</a:t>
            </a:r>
            <a:endParaRPr/>
          </a:p>
        </p:txBody>
      </p:sp>
      <p:sp>
        <p:nvSpPr>
          <p:cNvPr id="5" name="Espace réservé du numéro de diapositive 4">
            <a:extLst>
              <a:ext uri="{FF2B5EF4-FFF2-40B4-BE49-F238E27FC236}">
                <a16:creationId xmlns:a16="http://schemas.microsoft.com/office/drawing/2014/main" id="{6A33CCC2-C01C-7E54-6D41-199FFF11FB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a:t>
            </a:fld>
            <a:endParaRPr lang="fr-FR"/>
          </a:p>
        </p:txBody>
      </p:sp>
      <p:sp>
        <p:nvSpPr>
          <p:cNvPr id="6" name="Espace réservé du pied de page 5">
            <a:extLst>
              <a:ext uri="{FF2B5EF4-FFF2-40B4-BE49-F238E27FC236}">
                <a16:creationId xmlns:a16="http://schemas.microsoft.com/office/drawing/2014/main" id="{920D25B7-B20C-1EA1-983B-B8343787EE03}"/>
              </a:ext>
            </a:extLst>
          </p:cNvPr>
          <p:cNvSpPr>
            <a:spLocks noGrp="1"/>
          </p:cNvSpPr>
          <p:nvPr>
            <p:ph type="ftr" idx="11"/>
          </p:nvPr>
        </p:nvSpPr>
        <p:spPr/>
        <p:txBody>
          <a:bodyPr/>
          <a:lstStyle/>
          <a:p>
            <a:r>
              <a:rPr lang="fr-FR" sz="1100" b="1"/>
              <a:t>Projet  AdBs / AGORABUS  - M2I Urbanéo S.A.</a:t>
            </a:r>
          </a:p>
        </p:txBody>
      </p:sp>
      <p:pic>
        <p:nvPicPr>
          <p:cNvPr id="2" name="Image 1" descr="Une image contenant texte, Police, Graphique, logo&#10;&#10;Le contenu généré par l’IA peut être incorrect.">
            <a:extLst>
              <a:ext uri="{FF2B5EF4-FFF2-40B4-BE49-F238E27FC236}">
                <a16:creationId xmlns:a16="http://schemas.microsoft.com/office/drawing/2014/main" id="{80771E9B-1D7B-E0CD-87E3-0F5D5B64465E}"/>
              </a:ext>
            </a:extLst>
          </p:cNvPr>
          <p:cNvPicPr>
            <a:picLocks noChangeAspect="1"/>
          </p:cNvPicPr>
          <p:nvPr/>
        </p:nvPicPr>
        <p:blipFill>
          <a:blip r:embed="rId3"/>
          <a:stretch>
            <a:fillRect/>
          </a:stretch>
        </p:blipFill>
        <p:spPr>
          <a:xfrm>
            <a:off x="10741243" y="0"/>
            <a:ext cx="1450757" cy="1450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ZoneTexte 3">
            <a:extLst>
              <a:ext uri="{FF2B5EF4-FFF2-40B4-BE49-F238E27FC236}">
                <a16:creationId xmlns:a16="http://schemas.microsoft.com/office/drawing/2014/main" id="{E549CF22-8FA6-E1AB-A008-75A4B755E9D0}"/>
              </a:ext>
            </a:extLst>
          </p:cNvPr>
          <p:cNvSpPr txBox="1"/>
          <p:nvPr/>
        </p:nvSpPr>
        <p:spPr>
          <a:xfrm>
            <a:off x="1097280" y="1708502"/>
            <a:ext cx="10494952" cy="4939814"/>
          </a:xfrm>
          <a:prstGeom prst="rect">
            <a:avLst/>
          </a:prstGeom>
          <a:noFill/>
        </p:spPr>
        <p:txBody>
          <a:bodyPr wrap="square" lIns="91440" tIns="45720" rIns="91440" bIns="45720" anchor="t">
            <a:spAutoFit/>
          </a:bodyPr>
          <a:lstStyle/>
          <a:p>
            <a:pPr algn="l" rtl="0" fontAlgn="base"/>
            <a:r>
              <a:rPr lang="fr-FR" sz="1800" b="1" i="0" u="none" strike="noStrike">
                <a:solidFill>
                  <a:srgbClr val="000000"/>
                </a:solidFill>
                <a:effectLst/>
              </a:rPr>
              <a:t>Conception et Réalisation : </a:t>
            </a:r>
          </a:p>
          <a:p>
            <a:pPr algn="l" rtl="0" fontAlgn="base"/>
            <a:r>
              <a:rPr lang="fr-FR" sz="1800" b="0" i="0" u="none" strike="noStrike">
                <a:solidFill>
                  <a:srgbClr val="000000"/>
                </a:solidFill>
                <a:effectLst/>
              </a:rPr>
              <a:t>Concevoir et réaliser 150 arrêts de bus standards pour les cinq lignes urbaines prévues </a:t>
            </a:r>
          </a:p>
          <a:p>
            <a:pPr algn="l" rtl="0" fontAlgn="base"/>
            <a:r>
              <a:rPr lang="fr-FR" sz="1800" b="0" i="0" u="none" strike="noStrike">
                <a:solidFill>
                  <a:srgbClr val="000000"/>
                </a:solidFill>
                <a:effectLst/>
              </a:rPr>
              <a:t>(hors gare centrale et gares terminales), avec une mise en service complète dans un délai de deux ans. </a:t>
            </a:r>
            <a:r>
              <a:rPr lang="fr-FR" sz="1800" b="0" i="0">
                <a:solidFill>
                  <a:srgbClr val="000000"/>
                </a:solidFill>
                <a:effectLst/>
              </a:rPr>
              <a:t>​</a:t>
            </a:r>
            <a:endParaRPr lang="fr-FR" sz="2000" b="0" i="0">
              <a:solidFill>
                <a:srgbClr val="000000"/>
              </a:solidFill>
              <a:effectLst/>
            </a:endParaRPr>
          </a:p>
          <a:p>
            <a:pPr fontAlgn="base"/>
            <a:r>
              <a:rPr lang="fr-FR" sz="1800" b="1"/>
              <a:t>Fonctionnalité et Repérage : </a:t>
            </a:r>
          </a:p>
          <a:p>
            <a:pPr algn="l" rtl="0" fontAlgn="base"/>
            <a:r>
              <a:rPr lang="fr-FR" sz="1800" b="0" i="0" u="none" strike="noStrike">
                <a:solidFill>
                  <a:srgbClr val="000000"/>
                </a:solidFill>
                <a:effectLst/>
              </a:rPr>
              <a:t>Garantir que les arrêts permettent aux usagers d'attendre dans de bonnes conditions, de repérer où prendre le bus, aux conducteurs d'identifier l'arrêt, et aux passagers de localiser leur position.</a:t>
            </a:r>
            <a:r>
              <a:rPr lang="fr-FR" sz="1800" b="0" i="0">
                <a:solidFill>
                  <a:srgbClr val="000000"/>
                </a:solidFill>
                <a:effectLst/>
              </a:rPr>
              <a:t>​</a:t>
            </a:r>
            <a:endParaRPr lang="fr-FR" sz="2000" b="0" i="0">
              <a:solidFill>
                <a:srgbClr val="000000"/>
              </a:solidFill>
              <a:effectLst/>
            </a:endParaRPr>
          </a:p>
          <a:p>
            <a:pPr fontAlgn="base"/>
            <a:r>
              <a:rPr lang="fr-FR" sz="1800" b="1"/>
              <a:t>Installation Rapide : </a:t>
            </a:r>
          </a:p>
          <a:p>
            <a:pPr algn="l" rtl="0" fontAlgn="base"/>
            <a:r>
              <a:rPr lang="fr-FR" sz="1800" b="0" i="0" u="none" strike="noStrike">
                <a:solidFill>
                  <a:srgbClr val="000000"/>
                </a:solidFill>
                <a:effectLst/>
              </a:rPr>
              <a:t>Assurer une mise en place efficace, avec des travaux ne dépassant pas 15 jours par arrêt après le déploiement initial. </a:t>
            </a:r>
            <a:r>
              <a:rPr lang="fr-FR" sz="1800" b="0" i="0">
                <a:solidFill>
                  <a:srgbClr val="000000"/>
                </a:solidFill>
                <a:effectLst/>
              </a:rPr>
              <a:t>​</a:t>
            </a:r>
            <a:endParaRPr lang="fr-FR" sz="2000" b="0" i="0">
              <a:solidFill>
                <a:srgbClr val="000000"/>
              </a:solidFill>
              <a:effectLst/>
            </a:endParaRPr>
          </a:p>
          <a:p>
            <a:pPr fontAlgn="base"/>
            <a:r>
              <a:rPr lang="fr-FR" sz="1800" b="1"/>
              <a:t>Durabilité : </a:t>
            </a:r>
          </a:p>
          <a:p>
            <a:pPr algn="l" rtl="0" fontAlgn="base"/>
            <a:r>
              <a:rPr lang="fr-FR" sz="1800" b="0" i="0" u="none" strike="noStrike">
                <a:solidFill>
                  <a:srgbClr val="000000"/>
                </a:solidFill>
                <a:effectLst/>
              </a:rPr>
              <a:t>Concevoir des arrêts de bus avec une durée de vie minimale de 20 ans. </a:t>
            </a:r>
            <a:r>
              <a:rPr lang="fr-FR" sz="1800" b="0" i="0">
                <a:solidFill>
                  <a:srgbClr val="000000"/>
                </a:solidFill>
                <a:effectLst/>
              </a:rPr>
              <a:t>​</a:t>
            </a:r>
            <a:endParaRPr lang="fr-FR" sz="2000" b="0" i="0">
              <a:solidFill>
                <a:srgbClr val="000000"/>
              </a:solidFill>
              <a:effectLst/>
            </a:endParaRPr>
          </a:p>
          <a:p>
            <a:pPr algn="l" rtl="0" fontAlgn="base"/>
            <a:r>
              <a:rPr lang="fr-FR" sz="1800" b="1" i="0" u="none" strike="noStrike">
                <a:solidFill>
                  <a:srgbClr val="000000"/>
                </a:solidFill>
                <a:effectLst/>
              </a:rPr>
              <a:t>Approche Économique Globale : </a:t>
            </a:r>
          </a:p>
          <a:p>
            <a:pPr algn="l" rtl="0" fontAlgn="base"/>
            <a:r>
              <a:rPr lang="fr-FR" sz="1800" b="0" i="0" u="none" strike="noStrike">
                <a:solidFill>
                  <a:srgbClr val="000000"/>
                </a:solidFill>
                <a:effectLst/>
              </a:rPr>
              <a:t>Définir les objectifs et ratios d'échanges économiques dans le cadre d'une démarche de conception à coût global objectif</a:t>
            </a:r>
            <a:r>
              <a:rPr lang="fr-FR" sz="1800"/>
              <a:t>.</a:t>
            </a:r>
            <a:endParaRPr lang="fr-FR" sz="1800" b="0" i="0" u="none" strike="noStrike">
              <a:solidFill>
                <a:srgbClr val="000000"/>
              </a:solidFill>
              <a:effectLst/>
            </a:endParaRPr>
          </a:p>
          <a:p>
            <a:endParaRPr lang="fr-FR" sz="1800">
              <a:solidFill>
                <a:srgbClr val="080808"/>
              </a:solidFill>
            </a:endParaRPr>
          </a:p>
          <a:p>
            <a:pPr algn="l" rtl="0" fontAlgn="base"/>
            <a:r>
              <a:rPr lang="fr-FR" sz="1100" b="1" i="1">
                <a:solidFill>
                  <a:srgbClr val="080808"/>
                </a:solidFill>
              </a:rPr>
              <a:t>Sources:  KPI   : </a:t>
            </a:r>
            <a:r>
              <a:rPr lang="fr-FR" sz="1100" b="1" i="1">
                <a:solidFill>
                  <a:srgbClr val="080808"/>
                </a:solidFill>
                <a:hlinkClick r:id="rId4">
                  <a:extLst>
                    <a:ext uri="{A12FA001-AC4F-418D-AE19-62706E023703}">
                      <ahyp:hlinkClr xmlns:ahyp="http://schemas.microsoft.com/office/drawing/2018/hyperlinkcolor" val="tx"/>
                    </a:ext>
                  </a:extLst>
                </a:hlinkClick>
              </a:rPr>
              <a:t>01PAdBs - TBCharte projet</a:t>
            </a:r>
            <a:endParaRPr lang="fr-FR" sz="1100" b="1" i="1">
              <a:solidFill>
                <a:srgbClr val="080808"/>
              </a:solidFill>
              <a:effectLst/>
              <a:latin typeface="Arial" panose="020B0604020202020204" pitchFamily="34" charset="0"/>
              <a:hlinkClick r:id="rId4">
                <a:extLst>
                  <a:ext uri="{A12FA001-AC4F-418D-AE19-62706E023703}">
                    <ahyp:hlinkClr xmlns:ahyp="http://schemas.microsoft.com/office/drawing/2018/hyperlinkcolor" val="tx"/>
                  </a:ext>
                </a:extLst>
              </a:hlinkClick>
            </a:endParaRPr>
          </a:p>
          <a:p>
            <a:pPr algn="l" rtl="0" fontAlgn="base"/>
            <a:endParaRPr lang="fr-FR" sz="1600" b="0" i="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175559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fr-FR" b="1"/>
              <a:t>3.Périmètre du Projet </a:t>
            </a:r>
            <a:endParaRPr b="1"/>
          </a:p>
        </p:txBody>
      </p:sp>
      <p:sp>
        <p:nvSpPr>
          <p:cNvPr id="5" name="Espace réservé du numéro de diapositive 4">
            <a:extLst>
              <a:ext uri="{FF2B5EF4-FFF2-40B4-BE49-F238E27FC236}">
                <a16:creationId xmlns:a16="http://schemas.microsoft.com/office/drawing/2014/main" id="{D6F3F037-4FD6-E65B-014A-C3D76E6D38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b="1" smtClean="0"/>
              <a:t>4</a:t>
            </a:fld>
            <a:endParaRPr lang="fr-FR" b="1"/>
          </a:p>
        </p:txBody>
      </p:sp>
      <p:sp>
        <p:nvSpPr>
          <p:cNvPr id="6" name="Espace réservé du pied de page 5">
            <a:extLst>
              <a:ext uri="{FF2B5EF4-FFF2-40B4-BE49-F238E27FC236}">
                <a16:creationId xmlns:a16="http://schemas.microsoft.com/office/drawing/2014/main" id="{AEB1BFE9-1B8D-DD0F-C1ED-0122D31B3758}"/>
              </a:ext>
            </a:extLst>
          </p:cNvPr>
          <p:cNvSpPr>
            <a:spLocks noGrp="1"/>
          </p:cNvSpPr>
          <p:nvPr>
            <p:ph type="ftr" idx="11"/>
          </p:nvPr>
        </p:nvSpPr>
        <p:spPr/>
        <p:txBody>
          <a:bodyPr/>
          <a:lstStyle/>
          <a:p>
            <a:r>
              <a:rPr lang="fr-FR" sz="1100" b="1"/>
              <a:t>Projet  AdBs / AGORABUS  - M2I Urbanéo S.A.</a:t>
            </a:r>
          </a:p>
        </p:txBody>
      </p:sp>
      <p:pic>
        <p:nvPicPr>
          <p:cNvPr id="2" name="Image 1" descr="Une image contenant texte, Police, Graphique, logo&#10;&#10;Le contenu généré par l’IA peut être incorrect.">
            <a:extLst>
              <a:ext uri="{FF2B5EF4-FFF2-40B4-BE49-F238E27FC236}">
                <a16:creationId xmlns:a16="http://schemas.microsoft.com/office/drawing/2014/main" id="{12107106-013F-0AC2-9E2F-720DFB217A2A}"/>
              </a:ext>
            </a:extLst>
          </p:cNvPr>
          <p:cNvPicPr>
            <a:picLocks noChangeAspect="1"/>
          </p:cNvPicPr>
          <p:nvPr/>
        </p:nvPicPr>
        <p:blipFill>
          <a:blip r:embed="rId3"/>
          <a:stretch>
            <a:fillRect/>
          </a:stretch>
        </p:blipFill>
        <p:spPr>
          <a:xfrm>
            <a:off x="10741243" y="0"/>
            <a:ext cx="1450757" cy="1450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Google Shape;121;p1">
            <a:extLst>
              <a:ext uri="{FF2B5EF4-FFF2-40B4-BE49-F238E27FC236}">
                <a16:creationId xmlns:a16="http://schemas.microsoft.com/office/drawing/2014/main" id="{F103DE5D-8EA2-9917-D33B-126FDF0D3D10}"/>
              </a:ext>
            </a:extLst>
          </p:cNvPr>
          <p:cNvSpPr txBox="1"/>
          <p:nvPr/>
        </p:nvSpPr>
        <p:spPr>
          <a:xfrm>
            <a:off x="5250647" y="5925985"/>
            <a:ext cx="6215974" cy="276999"/>
          </a:xfrm>
          <a:prstGeom prst="rect">
            <a:avLst/>
          </a:prstGeom>
          <a:noFill/>
          <a:ln w="9525" cap="flat" cmpd="sng">
            <a:solidFill>
              <a:schemeClr val="lt2"/>
            </a:solidFill>
            <a:prstDash val="solid"/>
            <a:round/>
            <a:headEnd type="none" w="sm" len="sm"/>
            <a:tailEnd type="none" w="sm" len="sm"/>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27CA3"/>
              </a:buClr>
              <a:buSzPts val="1200"/>
              <a:buFont typeface="Century Gothic"/>
              <a:buNone/>
            </a:pPr>
            <a:r>
              <a:rPr lang="fr-FR" sz="1200" b="0" i="0" u="none" strike="noStrike" cap="none">
                <a:solidFill>
                  <a:srgbClr val="727CA3"/>
                </a:solidFill>
                <a:latin typeface="Century Gothic"/>
                <a:ea typeface="Century Gothic"/>
                <a:cs typeface="Century Gothic"/>
                <a:sym typeface="Century Gothic"/>
              </a:rPr>
              <a:t>@ </a:t>
            </a:r>
            <a:r>
              <a:rPr lang="fr-FR" sz="1200">
                <a:solidFill>
                  <a:srgbClr val="727CA3"/>
                </a:solidFill>
                <a:latin typeface="Century Gothic"/>
                <a:ea typeface="Century Gothic"/>
                <a:cs typeface="Century Gothic"/>
                <a:sym typeface="Century Gothic"/>
              </a:rPr>
              <a:t>m2i</a:t>
            </a:r>
            <a:r>
              <a:rPr lang="fr-FR" sz="1200" b="0" i="0" u="none" strike="noStrike" cap="none">
                <a:solidFill>
                  <a:srgbClr val="727CA3"/>
                </a:solidFill>
                <a:latin typeface="Century Gothic"/>
                <a:ea typeface="Century Gothic"/>
                <a:cs typeface="Century Gothic"/>
                <a:sym typeface="Century Gothic"/>
              </a:rPr>
              <a:t> –  Campus </a:t>
            </a:r>
            <a:r>
              <a:rPr lang="fr-FR" sz="1200">
                <a:solidFill>
                  <a:srgbClr val="727CA3"/>
                </a:solidFill>
                <a:latin typeface="Century Gothic"/>
                <a:ea typeface="Century Gothic"/>
                <a:cs typeface="Century Gothic"/>
                <a:sym typeface="Century Gothic"/>
              </a:rPr>
              <a:t>Eductive</a:t>
            </a:r>
            <a:r>
              <a:rPr lang="fr-FR" sz="1200" b="0" i="0" u="none" strike="noStrike" cap="none">
                <a:solidFill>
                  <a:srgbClr val="727CA3"/>
                </a:solidFill>
                <a:latin typeface="Century Gothic"/>
                <a:ea typeface="Century Gothic"/>
                <a:cs typeface="Century Gothic"/>
                <a:sym typeface="Century Gothic"/>
              </a:rPr>
              <a:t> (2025). All rights reserved.</a:t>
            </a:r>
            <a:endParaRPr/>
          </a:p>
        </p:txBody>
      </p:sp>
      <p:sp>
        <p:nvSpPr>
          <p:cNvPr id="7" name="ZoneTexte 6">
            <a:extLst>
              <a:ext uri="{FF2B5EF4-FFF2-40B4-BE49-F238E27FC236}">
                <a16:creationId xmlns:a16="http://schemas.microsoft.com/office/drawing/2014/main" id="{8B6D948C-21DF-C485-4274-8949EC7D7EEB}"/>
              </a:ext>
            </a:extLst>
          </p:cNvPr>
          <p:cNvSpPr txBox="1"/>
          <p:nvPr/>
        </p:nvSpPr>
        <p:spPr>
          <a:xfrm>
            <a:off x="993058" y="1879504"/>
            <a:ext cx="5329084" cy="3754874"/>
          </a:xfrm>
          <a:prstGeom prst="rect">
            <a:avLst/>
          </a:prstGeom>
          <a:noFill/>
        </p:spPr>
        <p:txBody>
          <a:bodyPr wrap="square">
            <a:spAutoFit/>
          </a:bodyPr>
          <a:lstStyle/>
          <a:p>
            <a:r>
              <a:rPr lang="fr-FR" sz="1600" b="1"/>
              <a:t>Inclus : </a:t>
            </a:r>
          </a:p>
          <a:p>
            <a:endParaRPr lang="fr-FR"/>
          </a:p>
          <a:p>
            <a:r>
              <a:rPr lang="fr-FR"/>
              <a:t>○ La conception, la fourniture et le maintien en état des arrêts de bus standards pour le réseau de lignes urbaines de Nîmes. </a:t>
            </a:r>
          </a:p>
          <a:p>
            <a:endParaRPr lang="fr-FR"/>
          </a:p>
          <a:p>
            <a:r>
              <a:rPr lang="fr-FR"/>
              <a:t>○ La définition des arrêts de bus aux points de montée et de descente des passagers. </a:t>
            </a:r>
          </a:p>
          <a:p>
            <a:endParaRPr lang="fr-FR"/>
          </a:p>
          <a:p>
            <a:r>
              <a:rPr lang="fr-FR"/>
              <a:t>○ La caractérisation des fonctions de service des arrêts (ex: indication du lieu, protection climatique, informations, esthétisme, etc.). </a:t>
            </a:r>
          </a:p>
          <a:p>
            <a:endParaRPr lang="fr-FR"/>
          </a:p>
          <a:p>
            <a:r>
              <a:rPr lang="fr-FR"/>
              <a:t>○ L'installation et le démontage des arrêts par des entreprises spécialisées. </a:t>
            </a:r>
          </a:p>
          <a:p>
            <a:endParaRPr lang="fr-FR"/>
          </a:p>
          <a:p>
            <a:r>
              <a:rPr lang="fr-FR"/>
              <a:t>○ L'intégration de la conformité aux réglementations et normes (PLU, NF P 98-351 pour l'accessibilité aux handicapés, ERP)</a:t>
            </a:r>
          </a:p>
        </p:txBody>
      </p:sp>
      <p:sp>
        <p:nvSpPr>
          <p:cNvPr id="9" name="ZoneTexte 8">
            <a:extLst>
              <a:ext uri="{FF2B5EF4-FFF2-40B4-BE49-F238E27FC236}">
                <a16:creationId xmlns:a16="http://schemas.microsoft.com/office/drawing/2014/main" id="{3F8C4B54-70C4-DDCB-BE3D-02F4A2B94820}"/>
              </a:ext>
            </a:extLst>
          </p:cNvPr>
          <p:cNvSpPr txBox="1"/>
          <p:nvPr/>
        </p:nvSpPr>
        <p:spPr>
          <a:xfrm>
            <a:off x="6404509" y="1879504"/>
            <a:ext cx="4965290" cy="2677656"/>
          </a:xfrm>
          <a:prstGeom prst="rect">
            <a:avLst/>
          </a:prstGeom>
          <a:noFill/>
        </p:spPr>
        <p:txBody>
          <a:bodyPr wrap="square">
            <a:spAutoFit/>
          </a:bodyPr>
          <a:lstStyle/>
          <a:p>
            <a:r>
              <a:rPr lang="fr-FR" b="1">
                <a:solidFill>
                  <a:srgbClr val="080808"/>
                </a:solidFill>
              </a:rPr>
              <a:t>Exclus : </a:t>
            </a:r>
          </a:p>
          <a:p>
            <a:endParaRPr lang="fr-FR"/>
          </a:p>
          <a:p>
            <a:r>
              <a:rPr lang="fr-FR"/>
              <a:t>○ La conception et la définition de la gare centrale et des gares terminales du réseau. </a:t>
            </a:r>
          </a:p>
          <a:p>
            <a:endParaRPr lang="fr-FR"/>
          </a:p>
          <a:p>
            <a:r>
              <a:rPr lang="fr-FR"/>
              <a:t>○ Le repérage des arrêts par GPS pour les chauffeurs (raisons budgétaires). </a:t>
            </a:r>
          </a:p>
          <a:p>
            <a:endParaRPr lang="fr-FR"/>
          </a:p>
          <a:p>
            <a:r>
              <a:rPr lang="fr-FR"/>
              <a:t>○ L'annonce sonore ou visuelle du prochain arrêt à l'intérieur du bus (raisons budgétaires). </a:t>
            </a:r>
          </a:p>
          <a:p>
            <a:endParaRPr lang="fr-FR"/>
          </a:p>
          <a:p>
            <a:r>
              <a:rPr lang="fr-FR"/>
              <a:t>○ Le chauffage des arrêts de bus.</a:t>
            </a:r>
          </a:p>
        </p:txBody>
      </p:sp>
    </p:spTree>
    <p:extLst>
      <p:ext uri="{BB962C8B-B14F-4D97-AF65-F5344CB8AC3E}">
        <p14:creationId xmlns:p14="http://schemas.microsoft.com/office/powerpoint/2010/main" val="366309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7"/>
          <p:cNvSpPr txBox="1">
            <a:spLocks noGrp="1"/>
          </p:cNvSpPr>
          <p:nvPr>
            <p:ph type="title"/>
          </p:nvPr>
        </p:nvSpPr>
        <p:spPr>
          <a:xfrm>
            <a:off x="782648" y="854251"/>
            <a:ext cx="10058400" cy="1450757"/>
          </a:xfrm>
          <a:prstGeom prst="rect">
            <a:avLst/>
          </a:prstGeom>
          <a:noFill/>
          <a:ln>
            <a:noFill/>
          </a:ln>
        </p:spPr>
        <p:txBody>
          <a:bodyPr spcFirstLastPara="1" wrap="square" lIns="91425" tIns="45700" rIns="91425" bIns="45700" anchor="b" anchorCtr="0">
            <a:normAutofit/>
          </a:bodyPr>
          <a:lstStyle/>
          <a:p>
            <a:pPr>
              <a:buSzPts val="4800"/>
            </a:pPr>
            <a:r>
              <a:rPr lang="fr-FR" b="1"/>
              <a:t>4. Livrables</a:t>
            </a:r>
            <a:r>
              <a:rPr lang="fr-FR" sz="4800"/>
              <a:t> </a:t>
            </a:r>
            <a:r>
              <a:rPr lang="fr-FR" b="1"/>
              <a:t>Majeurs</a:t>
            </a:r>
            <a:r>
              <a:rPr lang="fr-FR" sz="4800"/>
              <a:t> </a:t>
            </a:r>
            <a:br>
              <a:rPr lang="fr-FR" sz="4800"/>
            </a:br>
            <a:endParaRPr/>
          </a:p>
        </p:txBody>
      </p:sp>
      <p:sp>
        <p:nvSpPr>
          <p:cNvPr id="5" name="Espace réservé du numéro de diapositive 4">
            <a:extLst>
              <a:ext uri="{FF2B5EF4-FFF2-40B4-BE49-F238E27FC236}">
                <a16:creationId xmlns:a16="http://schemas.microsoft.com/office/drawing/2014/main" id="{6A33CCC2-C01C-7E54-6D41-199FFF11FB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a:t>
            </a:fld>
            <a:endParaRPr lang="fr-FR"/>
          </a:p>
        </p:txBody>
      </p:sp>
      <p:sp>
        <p:nvSpPr>
          <p:cNvPr id="6" name="Espace réservé du pied de page 5">
            <a:extLst>
              <a:ext uri="{FF2B5EF4-FFF2-40B4-BE49-F238E27FC236}">
                <a16:creationId xmlns:a16="http://schemas.microsoft.com/office/drawing/2014/main" id="{920D25B7-B20C-1EA1-983B-B8343787EE03}"/>
              </a:ext>
            </a:extLst>
          </p:cNvPr>
          <p:cNvSpPr>
            <a:spLocks noGrp="1"/>
          </p:cNvSpPr>
          <p:nvPr>
            <p:ph type="ftr" idx="11"/>
          </p:nvPr>
        </p:nvSpPr>
        <p:spPr/>
        <p:txBody>
          <a:bodyPr/>
          <a:lstStyle/>
          <a:p>
            <a:r>
              <a:rPr lang="fr-FR" sz="1100" b="1"/>
              <a:t>Projet  AdBs / AGORABUS  - M2I Urbanéo S.A.</a:t>
            </a:r>
          </a:p>
        </p:txBody>
      </p:sp>
      <p:pic>
        <p:nvPicPr>
          <p:cNvPr id="2" name="Image 1" descr="Une image contenant texte, Police, Graphique, logo&#10;&#10;Le contenu généré par l’IA peut être incorrect.">
            <a:extLst>
              <a:ext uri="{FF2B5EF4-FFF2-40B4-BE49-F238E27FC236}">
                <a16:creationId xmlns:a16="http://schemas.microsoft.com/office/drawing/2014/main" id="{80771E9B-1D7B-E0CD-87E3-0F5D5B64465E}"/>
              </a:ext>
            </a:extLst>
          </p:cNvPr>
          <p:cNvPicPr>
            <a:picLocks noChangeAspect="1"/>
          </p:cNvPicPr>
          <p:nvPr/>
        </p:nvPicPr>
        <p:blipFill>
          <a:blip r:embed="rId3"/>
          <a:stretch>
            <a:fillRect/>
          </a:stretch>
        </p:blipFill>
        <p:spPr>
          <a:xfrm>
            <a:off x="10741243" y="0"/>
            <a:ext cx="1450757" cy="1450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ZoneTexte 3">
            <a:extLst>
              <a:ext uri="{FF2B5EF4-FFF2-40B4-BE49-F238E27FC236}">
                <a16:creationId xmlns:a16="http://schemas.microsoft.com/office/drawing/2014/main" id="{E549CF22-8FA6-E1AB-A008-75A4B755E9D0}"/>
              </a:ext>
            </a:extLst>
          </p:cNvPr>
          <p:cNvSpPr txBox="1"/>
          <p:nvPr/>
        </p:nvSpPr>
        <p:spPr>
          <a:xfrm>
            <a:off x="1097280" y="1708502"/>
            <a:ext cx="10494952" cy="3477875"/>
          </a:xfrm>
          <a:prstGeom prst="rect">
            <a:avLst/>
          </a:prstGeom>
          <a:noFill/>
        </p:spPr>
        <p:txBody>
          <a:bodyPr wrap="square">
            <a:spAutoFit/>
          </a:bodyPr>
          <a:lstStyle/>
          <a:p>
            <a:pPr marL="342900" indent="-342900" algn="l" rtl="0" fontAlgn="base">
              <a:buFont typeface="Wingdings" panose="05000000000000000000" pitchFamily="2" charset="2"/>
              <a:buChar char="q"/>
            </a:pPr>
            <a:r>
              <a:rPr lang="fr-FR" sz="2000"/>
              <a:t>Cahier des Charges techniques des arrêts de bus standard. </a:t>
            </a:r>
          </a:p>
          <a:p>
            <a:pPr marL="342900" indent="-342900" algn="l" rtl="0" fontAlgn="base">
              <a:buFont typeface="Wingdings" panose="05000000000000000000" pitchFamily="2" charset="2"/>
              <a:buChar char="q"/>
            </a:pPr>
            <a:endParaRPr lang="fr-FR" sz="2000"/>
          </a:p>
          <a:p>
            <a:pPr marL="342900" indent="-342900" algn="l" rtl="0" fontAlgn="base">
              <a:buFont typeface="Wingdings" panose="05000000000000000000" pitchFamily="2" charset="2"/>
              <a:buChar char="q"/>
            </a:pPr>
            <a:r>
              <a:rPr lang="fr-FR" sz="2000"/>
              <a:t>Procédure de mise en concurrence (dialogue compétitif) pour les industriels. </a:t>
            </a:r>
          </a:p>
          <a:p>
            <a:pPr marL="342900" indent="-342900" algn="l" rtl="0" fontAlgn="base">
              <a:buFont typeface="Wingdings" panose="05000000000000000000" pitchFamily="2" charset="2"/>
              <a:buChar char="q"/>
            </a:pPr>
            <a:r>
              <a:rPr lang="fr-FR" sz="2000"/>
              <a:t>Dossier d'implantation des lignes urbaines. </a:t>
            </a:r>
          </a:p>
          <a:p>
            <a:pPr marL="342900" indent="-342900" algn="l" rtl="0" fontAlgn="base">
              <a:buFont typeface="Wingdings" panose="05000000000000000000" pitchFamily="2" charset="2"/>
              <a:buChar char="q"/>
            </a:pPr>
            <a:endParaRPr lang="fr-FR" sz="2000"/>
          </a:p>
          <a:p>
            <a:pPr marL="342900" indent="-342900" algn="l" rtl="0" fontAlgn="base">
              <a:buFont typeface="Wingdings" panose="05000000000000000000" pitchFamily="2" charset="2"/>
              <a:buChar char="q"/>
            </a:pPr>
            <a:r>
              <a:rPr lang="fr-FR" sz="2000"/>
              <a:t>Rapports des études comparative des arrêts de bus et d'Analyse Fonctionnelle du Besoin (AFB). </a:t>
            </a:r>
          </a:p>
          <a:p>
            <a:pPr marL="342900" indent="-342900" algn="l" rtl="0" fontAlgn="base">
              <a:buFont typeface="Wingdings" panose="05000000000000000000" pitchFamily="2" charset="2"/>
              <a:buChar char="q"/>
            </a:pPr>
            <a:endParaRPr lang="fr-FR" sz="2000"/>
          </a:p>
          <a:p>
            <a:pPr marL="342900" indent="-342900" algn="l" rtl="0" fontAlgn="base">
              <a:buFont typeface="Wingdings" panose="05000000000000000000" pitchFamily="2" charset="2"/>
              <a:buChar char="q"/>
            </a:pPr>
            <a:r>
              <a:rPr lang="fr-FR" sz="2000"/>
              <a:t>Propositions des concepteurs incluant différentes versions des arrêts, leur couverture fonctionnelle, philosophie de conception, faisabilité, risques, prévisions de fiabilité, coûts, délais et perspectives d'évolution technologique. </a:t>
            </a:r>
            <a:endParaRPr lang="fr-FR" sz="1600" b="0" i="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518958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7"/>
          <p:cNvSpPr txBox="1">
            <a:spLocks noGrp="1"/>
          </p:cNvSpPr>
          <p:nvPr>
            <p:ph type="title"/>
          </p:nvPr>
        </p:nvSpPr>
        <p:spPr>
          <a:xfrm>
            <a:off x="782648" y="854251"/>
            <a:ext cx="10058400" cy="1450757"/>
          </a:xfrm>
          <a:prstGeom prst="rect">
            <a:avLst/>
          </a:prstGeom>
          <a:noFill/>
          <a:ln>
            <a:noFill/>
          </a:ln>
        </p:spPr>
        <p:txBody>
          <a:bodyPr spcFirstLastPara="1" wrap="square" lIns="91425" tIns="45700" rIns="91425" bIns="45700" anchor="b" anchorCtr="0">
            <a:normAutofit/>
          </a:bodyPr>
          <a:lstStyle/>
          <a:p>
            <a:pPr>
              <a:buSzPts val="4800"/>
            </a:pPr>
            <a:r>
              <a:rPr lang="fr-FR" b="1"/>
              <a:t>5. Hypothèses et Contraintes Clés </a:t>
            </a:r>
            <a:br>
              <a:rPr lang="fr-FR" sz="4800"/>
            </a:br>
            <a:endParaRPr/>
          </a:p>
        </p:txBody>
      </p:sp>
      <p:sp>
        <p:nvSpPr>
          <p:cNvPr id="5" name="Espace réservé du numéro de diapositive 4">
            <a:extLst>
              <a:ext uri="{FF2B5EF4-FFF2-40B4-BE49-F238E27FC236}">
                <a16:creationId xmlns:a16="http://schemas.microsoft.com/office/drawing/2014/main" id="{6A33CCC2-C01C-7E54-6D41-199FFF11FB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a:t>
            </a:fld>
            <a:endParaRPr lang="fr-FR"/>
          </a:p>
        </p:txBody>
      </p:sp>
      <p:sp>
        <p:nvSpPr>
          <p:cNvPr id="6" name="Espace réservé du pied de page 5">
            <a:extLst>
              <a:ext uri="{FF2B5EF4-FFF2-40B4-BE49-F238E27FC236}">
                <a16:creationId xmlns:a16="http://schemas.microsoft.com/office/drawing/2014/main" id="{920D25B7-B20C-1EA1-983B-B8343787EE03}"/>
              </a:ext>
            </a:extLst>
          </p:cNvPr>
          <p:cNvSpPr>
            <a:spLocks noGrp="1"/>
          </p:cNvSpPr>
          <p:nvPr>
            <p:ph type="ftr" idx="11"/>
          </p:nvPr>
        </p:nvSpPr>
        <p:spPr/>
        <p:txBody>
          <a:bodyPr/>
          <a:lstStyle/>
          <a:p>
            <a:r>
              <a:rPr lang="fr-FR" sz="1100" b="1"/>
              <a:t>Projet  AdBs / AGORABUS  - M2I Urbanéo S.A.</a:t>
            </a:r>
          </a:p>
        </p:txBody>
      </p:sp>
      <p:pic>
        <p:nvPicPr>
          <p:cNvPr id="2" name="Image 1" descr="Une image contenant texte, Police, Graphique, logo&#10;&#10;Le contenu généré par l’IA peut être incorrect.">
            <a:extLst>
              <a:ext uri="{FF2B5EF4-FFF2-40B4-BE49-F238E27FC236}">
                <a16:creationId xmlns:a16="http://schemas.microsoft.com/office/drawing/2014/main" id="{80771E9B-1D7B-E0CD-87E3-0F5D5B64465E}"/>
              </a:ext>
            </a:extLst>
          </p:cNvPr>
          <p:cNvPicPr>
            <a:picLocks noChangeAspect="1"/>
          </p:cNvPicPr>
          <p:nvPr/>
        </p:nvPicPr>
        <p:blipFill>
          <a:blip r:embed="rId3"/>
          <a:stretch>
            <a:fillRect/>
          </a:stretch>
        </p:blipFill>
        <p:spPr>
          <a:xfrm>
            <a:off x="10741243" y="0"/>
            <a:ext cx="1450757" cy="1450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ZoneTexte 3">
            <a:extLst>
              <a:ext uri="{FF2B5EF4-FFF2-40B4-BE49-F238E27FC236}">
                <a16:creationId xmlns:a16="http://schemas.microsoft.com/office/drawing/2014/main" id="{E549CF22-8FA6-E1AB-A008-75A4B755E9D0}"/>
              </a:ext>
            </a:extLst>
          </p:cNvPr>
          <p:cNvSpPr txBox="1"/>
          <p:nvPr/>
        </p:nvSpPr>
        <p:spPr>
          <a:xfrm>
            <a:off x="1097280" y="1708502"/>
            <a:ext cx="10494952" cy="4093428"/>
          </a:xfrm>
          <a:prstGeom prst="rect">
            <a:avLst/>
          </a:prstGeom>
          <a:noFill/>
        </p:spPr>
        <p:txBody>
          <a:bodyPr wrap="square">
            <a:spAutoFit/>
          </a:bodyPr>
          <a:lstStyle/>
          <a:p>
            <a:pPr marL="342900" indent="-342900" algn="l" rtl="0" fontAlgn="base">
              <a:buFont typeface="Wingdings" panose="05000000000000000000" pitchFamily="2" charset="2"/>
              <a:buChar char="q"/>
            </a:pPr>
            <a:r>
              <a:rPr lang="fr-FR" sz="2000"/>
              <a:t>Nombre d'arrêts : 150 arrêts déployés sur les 5 lignes prévues. </a:t>
            </a:r>
          </a:p>
          <a:p>
            <a:pPr marL="342900" indent="-342900" algn="l" rtl="0" fontAlgn="base">
              <a:buFont typeface="Wingdings" panose="05000000000000000000" pitchFamily="2" charset="2"/>
              <a:buChar char="q"/>
            </a:pPr>
            <a:endParaRPr lang="fr-FR" sz="2000"/>
          </a:p>
          <a:p>
            <a:pPr marL="342900" indent="-342900" algn="l" rtl="0" fontAlgn="base">
              <a:buFont typeface="Wingdings" panose="05000000000000000000" pitchFamily="2" charset="2"/>
              <a:buChar char="q"/>
            </a:pPr>
            <a:r>
              <a:rPr lang="fr-FR" sz="2000"/>
              <a:t>Localisation des arrêts : Les bus s'arrêteront uniquement à des points prédéterminés. </a:t>
            </a:r>
          </a:p>
          <a:p>
            <a:pPr marL="342900" indent="-342900" algn="l" rtl="0" fontAlgn="base">
              <a:buFont typeface="Wingdings" panose="05000000000000000000" pitchFamily="2" charset="2"/>
              <a:buChar char="q"/>
            </a:pPr>
            <a:r>
              <a:rPr lang="fr-FR" sz="2000"/>
              <a:t>Signalétique : Indication visuelle fixe, informations (numéro de ligne, nom de l'arrêt) placées entre 2,5 m et 3 m de hauteur. </a:t>
            </a:r>
          </a:p>
          <a:p>
            <a:pPr marL="342900" indent="-342900" algn="l" rtl="0" fontAlgn="base">
              <a:buFont typeface="Wingdings" panose="05000000000000000000" pitchFamily="2" charset="2"/>
              <a:buChar char="q"/>
            </a:pPr>
            <a:endParaRPr lang="fr-FR" sz="2000"/>
          </a:p>
          <a:p>
            <a:pPr marL="342900" indent="-342900" algn="l" rtl="0" fontAlgn="base">
              <a:buFont typeface="Wingdings" panose="05000000000000000000" pitchFamily="2" charset="2"/>
              <a:buChar char="q"/>
            </a:pPr>
            <a:r>
              <a:rPr lang="fr-FR" sz="2000"/>
              <a:t>Accessibilité : Conformité à l'article 45 de la loi Handicap n° 2005-102 et à la norme NF P 98-351 pour le cheminement des personnes handicapées. </a:t>
            </a:r>
          </a:p>
          <a:p>
            <a:pPr marL="342900" indent="-342900" algn="l" rtl="0" fontAlgn="base">
              <a:buFont typeface="Wingdings" panose="05000000000000000000" pitchFamily="2" charset="2"/>
              <a:buChar char="q"/>
            </a:pPr>
            <a:endParaRPr lang="fr-FR" sz="2000"/>
          </a:p>
          <a:p>
            <a:pPr marL="342900" indent="-342900" algn="l" rtl="0" fontAlgn="base">
              <a:buFont typeface="Wingdings" panose="05000000000000000000" pitchFamily="2" charset="2"/>
              <a:buChar char="q"/>
            </a:pPr>
            <a:r>
              <a:rPr lang="fr-FR" sz="2000"/>
              <a:t>Conformité urbaine et sécurité : Respect du Plan Local d’Urbanisme (PLU) de Nîmes, résistance aux intempéries, esthétisme, non-gêne à la circulation, conformité ERP.</a:t>
            </a:r>
          </a:p>
          <a:p>
            <a:pPr marL="342900" indent="-342900" algn="l" rtl="0" fontAlgn="base">
              <a:buFont typeface="Wingdings" panose="05000000000000000000" pitchFamily="2" charset="2"/>
              <a:buChar char="q"/>
            </a:pPr>
            <a:endParaRPr lang="fr-FR" sz="2000"/>
          </a:p>
          <a:p>
            <a:pPr marL="342900" indent="-342900" algn="l" rtl="0" fontAlgn="base">
              <a:buFont typeface="Wingdings" panose="05000000000000000000" pitchFamily="2" charset="2"/>
              <a:buChar char="q"/>
            </a:pPr>
            <a:r>
              <a:rPr lang="fr-FR" sz="2000"/>
              <a:t> Fournisseurs et entreprises : Priorité aux entreprises régionales.</a:t>
            </a:r>
            <a:endParaRPr lang="fr-FR" sz="1600" b="0" i="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435691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7"/>
          <p:cNvSpPr txBox="1">
            <a:spLocks noGrp="1"/>
          </p:cNvSpPr>
          <p:nvPr>
            <p:ph type="title"/>
          </p:nvPr>
        </p:nvSpPr>
        <p:spPr>
          <a:xfrm>
            <a:off x="782648" y="854251"/>
            <a:ext cx="10058400" cy="1450757"/>
          </a:xfrm>
          <a:prstGeom prst="rect">
            <a:avLst/>
          </a:prstGeom>
          <a:noFill/>
          <a:ln>
            <a:noFill/>
          </a:ln>
        </p:spPr>
        <p:txBody>
          <a:bodyPr spcFirstLastPara="1" wrap="square" lIns="91425" tIns="45700" rIns="91425" bIns="45700" anchor="b" anchorCtr="0">
            <a:normAutofit/>
          </a:bodyPr>
          <a:lstStyle/>
          <a:p>
            <a:pPr>
              <a:buSzPts val="4800"/>
            </a:pPr>
            <a:r>
              <a:rPr lang="fr-FR" b="1"/>
              <a:t>6. Rôles et Responsabilités Clés</a:t>
            </a:r>
            <a:br>
              <a:rPr lang="fr-FR" sz="4800"/>
            </a:br>
            <a:endParaRPr/>
          </a:p>
        </p:txBody>
      </p:sp>
      <p:sp>
        <p:nvSpPr>
          <p:cNvPr id="5" name="Espace réservé du numéro de diapositive 4">
            <a:extLst>
              <a:ext uri="{FF2B5EF4-FFF2-40B4-BE49-F238E27FC236}">
                <a16:creationId xmlns:a16="http://schemas.microsoft.com/office/drawing/2014/main" id="{6A33CCC2-C01C-7E54-6D41-199FFF11FB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7</a:t>
            </a:fld>
            <a:endParaRPr lang="fr-FR"/>
          </a:p>
        </p:txBody>
      </p:sp>
      <p:sp>
        <p:nvSpPr>
          <p:cNvPr id="6" name="Espace réservé du pied de page 5">
            <a:extLst>
              <a:ext uri="{FF2B5EF4-FFF2-40B4-BE49-F238E27FC236}">
                <a16:creationId xmlns:a16="http://schemas.microsoft.com/office/drawing/2014/main" id="{920D25B7-B20C-1EA1-983B-B8343787EE03}"/>
              </a:ext>
            </a:extLst>
          </p:cNvPr>
          <p:cNvSpPr>
            <a:spLocks noGrp="1"/>
          </p:cNvSpPr>
          <p:nvPr>
            <p:ph type="ftr" idx="11"/>
          </p:nvPr>
        </p:nvSpPr>
        <p:spPr/>
        <p:txBody>
          <a:bodyPr/>
          <a:lstStyle/>
          <a:p>
            <a:r>
              <a:rPr lang="fr-FR" sz="1100" b="1"/>
              <a:t>Projet  AdBs / AGORABUS  - M2I Urbanéo S.A.</a:t>
            </a:r>
          </a:p>
        </p:txBody>
      </p:sp>
      <p:pic>
        <p:nvPicPr>
          <p:cNvPr id="2" name="Image 1" descr="Une image contenant texte, Police, Graphique, logo&#10;&#10;Le contenu généré par l’IA peut être incorrect.">
            <a:extLst>
              <a:ext uri="{FF2B5EF4-FFF2-40B4-BE49-F238E27FC236}">
                <a16:creationId xmlns:a16="http://schemas.microsoft.com/office/drawing/2014/main" id="{80771E9B-1D7B-E0CD-87E3-0F5D5B64465E}"/>
              </a:ext>
            </a:extLst>
          </p:cNvPr>
          <p:cNvPicPr>
            <a:picLocks noChangeAspect="1"/>
          </p:cNvPicPr>
          <p:nvPr/>
        </p:nvPicPr>
        <p:blipFill>
          <a:blip r:embed="rId3"/>
          <a:stretch>
            <a:fillRect/>
          </a:stretch>
        </p:blipFill>
        <p:spPr>
          <a:xfrm>
            <a:off x="10741243" y="0"/>
            <a:ext cx="1450757" cy="1450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ZoneTexte 3">
            <a:extLst>
              <a:ext uri="{FF2B5EF4-FFF2-40B4-BE49-F238E27FC236}">
                <a16:creationId xmlns:a16="http://schemas.microsoft.com/office/drawing/2014/main" id="{E549CF22-8FA6-E1AB-A008-75A4B755E9D0}"/>
              </a:ext>
            </a:extLst>
          </p:cNvPr>
          <p:cNvSpPr txBox="1"/>
          <p:nvPr/>
        </p:nvSpPr>
        <p:spPr>
          <a:xfrm>
            <a:off x="1097280" y="1708502"/>
            <a:ext cx="10494952" cy="3785652"/>
          </a:xfrm>
          <a:prstGeom prst="rect">
            <a:avLst/>
          </a:prstGeom>
          <a:noFill/>
        </p:spPr>
        <p:txBody>
          <a:bodyPr wrap="square">
            <a:spAutoFit/>
          </a:bodyPr>
          <a:lstStyle/>
          <a:p>
            <a:pPr marL="342900" indent="-342900" algn="l" rtl="0" fontAlgn="base">
              <a:buFont typeface="Wingdings" panose="05000000000000000000" pitchFamily="2" charset="2"/>
              <a:buChar char="Ø"/>
            </a:pPr>
            <a:r>
              <a:rPr lang="fr-FR" sz="2000">
                <a:solidFill>
                  <a:srgbClr val="080808"/>
                </a:solidFill>
              </a:rPr>
              <a:t>Commanditaire du Projet : La Régie autonome de transports de la ville de Nîmes (maître d'ouvrage public). </a:t>
            </a:r>
          </a:p>
          <a:p>
            <a:pPr marL="342900" indent="-342900" algn="l" rtl="0" fontAlgn="base">
              <a:buFont typeface="Wingdings" panose="05000000000000000000" pitchFamily="2" charset="2"/>
              <a:buChar char="Ø"/>
            </a:pPr>
            <a:endParaRPr lang="fr-FR" sz="2000">
              <a:solidFill>
                <a:srgbClr val="080808"/>
              </a:solidFill>
            </a:endParaRPr>
          </a:p>
          <a:p>
            <a:pPr marL="342900" indent="-342900" algn="l" rtl="0" fontAlgn="base">
              <a:buFont typeface="Wingdings" panose="05000000000000000000" pitchFamily="2" charset="2"/>
              <a:buChar char="Ø"/>
            </a:pPr>
            <a:r>
              <a:rPr lang="fr-FR" sz="2000">
                <a:solidFill>
                  <a:srgbClr val="080808"/>
                </a:solidFill>
              </a:rPr>
              <a:t>Porteur du Projet AGORABUS : NOUS – M2i-Urbanéo S.A. (candidat à la consultation, responsable conception, fourniture et maintenance). </a:t>
            </a:r>
          </a:p>
          <a:p>
            <a:pPr marL="342900" indent="-342900" algn="l" rtl="0" fontAlgn="base">
              <a:buFont typeface="Wingdings" panose="05000000000000000000" pitchFamily="2" charset="2"/>
              <a:buChar char="Ø"/>
            </a:pPr>
            <a:endParaRPr lang="fr-FR" sz="2000">
              <a:solidFill>
                <a:srgbClr val="080808"/>
              </a:solidFill>
            </a:endParaRPr>
          </a:p>
          <a:p>
            <a:pPr marL="342900" indent="-342900" algn="l" rtl="0" fontAlgn="base">
              <a:buFont typeface="Wingdings" panose="05000000000000000000" pitchFamily="2" charset="2"/>
              <a:buChar char="Ø"/>
            </a:pPr>
            <a:r>
              <a:rPr lang="fr-FR" sz="2000">
                <a:solidFill>
                  <a:srgbClr val="080808"/>
                </a:solidFill>
              </a:rPr>
              <a:t>Équipe Projet : Groupe pluridisciplinaire d'analyse fonctionnelle du besoin (cabinet Valeur plus, représentants de la régie des transports). </a:t>
            </a:r>
          </a:p>
          <a:p>
            <a:pPr marL="342900" indent="-342900" algn="l" rtl="0" fontAlgn="base">
              <a:buFont typeface="Wingdings" panose="05000000000000000000" pitchFamily="2" charset="2"/>
              <a:buChar char="Ø"/>
            </a:pPr>
            <a:endParaRPr lang="fr-FR" sz="2000">
              <a:solidFill>
                <a:srgbClr val="080808"/>
              </a:solidFill>
            </a:endParaRPr>
          </a:p>
          <a:p>
            <a:pPr marL="342900" indent="-342900" algn="l" rtl="0" fontAlgn="base">
              <a:buFont typeface="Wingdings" panose="05000000000000000000" pitchFamily="2" charset="2"/>
              <a:buChar char="Ø"/>
            </a:pPr>
            <a:r>
              <a:rPr lang="fr-FR" sz="2000">
                <a:solidFill>
                  <a:srgbClr val="080808"/>
                </a:solidFill>
              </a:rPr>
              <a:t>Parties Prenantes Externes : Usagers, conducteurs de bus, services municipaux, entreprises de nettoyage et maintenance, industriels/concepteurs, entreprises d'installation/démontage.</a:t>
            </a:r>
            <a:endParaRPr lang="fr-FR" sz="1600" b="0" i="0">
              <a:solidFill>
                <a:srgbClr val="080808"/>
              </a:solidFill>
              <a:effectLst/>
              <a:latin typeface="Arial" panose="020B0604020202020204" pitchFamily="34" charset="0"/>
            </a:endParaRPr>
          </a:p>
        </p:txBody>
      </p:sp>
    </p:spTree>
    <p:extLst>
      <p:ext uri="{BB962C8B-B14F-4D97-AF65-F5344CB8AC3E}">
        <p14:creationId xmlns:p14="http://schemas.microsoft.com/office/powerpoint/2010/main" val="523107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6A33CCC2-C01C-7E54-6D41-199FFF11FB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8</a:t>
            </a:fld>
            <a:endParaRPr lang="fr-FR"/>
          </a:p>
        </p:txBody>
      </p:sp>
      <p:sp>
        <p:nvSpPr>
          <p:cNvPr id="6" name="Espace réservé du pied de page 5">
            <a:extLst>
              <a:ext uri="{FF2B5EF4-FFF2-40B4-BE49-F238E27FC236}">
                <a16:creationId xmlns:a16="http://schemas.microsoft.com/office/drawing/2014/main" id="{920D25B7-B20C-1EA1-983B-B8343787EE03}"/>
              </a:ext>
            </a:extLst>
          </p:cNvPr>
          <p:cNvSpPr>
            <a:spLocks noGrp="1"/>
          </p:cNvSpPr>
          <p:nvPr>
            <p:ph type="ftr" idx="11"/>
          </p:nvPr>
        </p:nvSpPr>
        <p:spPr/>
        <p:txBody>
          <a:bodyPr/>
          <a:lstStyle/>
          <a:p>
            <a:r>
              <a:rPr lang="fr-FR" sz="1100" b="1"/>
              <a:t>Projet  AdBs / AGORABUS  - M2I Urbanéo S.A.</a:t>
            </a:r>
          </a:p>
        </p:txBody>
      </p:sp>
      <p:pic>
        <p:nvPicPr>
          <p:cNvPr id="2" name="Image 1" descr="Une image contenant texte, Police, Graphique, logo&#10;&#10;Le contenu généré par l’IA peut être incorrect.">
            <a:extLst>
              <a:ext uri="{FF2B5EF4-FFF2-40B4-BE49-F238E27FC236}">
                <a16:creationId xmlns:a16="http://schemas.microsoft.com/office/drawing/2014/main" id="{80771E9B-1D7B-E0CD-87E3-0F5D5B64465E}"/>
              </a:ext>
            </a:extLst>
          </p:cNvPr>
          <p:cNvPicPr>
            <a:picLocks noChangeAspect="1"/>
          </p:cNvPicPr>
          <p:nvPr/>
        </p:nvPicPr>
        <p:blipFill>
          <a:blip r:embed="rId3"/>
          <a:stretch>
            <a:fillRect/>
          </a:stretch>
        </p:blipFill>
        <p:spPr>
          <a:xfrm>
            <a:off x="10741243" y="0"/>
            <a:ext cx="1450757" cy="1450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3" name="Chart 2">
            <a:extLst>
              <a:ext uri="{FF2B5EF4-FFF2-40B4-BE49-F238E27FC236}">
                <a16:creationId xmlns:a16="http://schemas.microsoft.com/office/drawing/2014/main" id="{2D5DCDF0-7D7D-4578-B28D-4AD304EDAD0B}"/>
              </a:ext>
            </a:extLst>
          </p:cNvPr>
          <p:cNvGraphicFramePr>
            <a:graphicFrameLocks/>
          </p:cNvGraphicFramePr>
          <p:nvPr>
            <p:extLst>
              <p:ext uri="{D42A27DB-BD31-4B8C-83A1-F6EECF244321}">
                <p14:modId xmlns:p14="http://schemas.microsoft.com/office/powerpoint/2010/main" val="2816571634"/>
              </p:ext>
            </p:extLst>
          </p:nvPr>
        </p:nvGraphicFramePr>
        <p:xfrm>
          <a:off x="328459" y="487352"/>
          <a:ext cx="8628728" cy="538250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65267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6A33CCC2-C01C-7E54-6D41-199FFF11FB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9</a:t>
            </a:fld>
            <a:endParaRPr lang="fr-FR"/>
          </a:p>
        </p:txBody>
      </p:sp>
      <p:sp>
        <p:nvSpPr>
          <p:cNvPr id="6" name="Espace réservé du pied de page 5">
            <a:extLst>
              <a:ext uri="{FF2B5EF4-FFF2-40B4-BE49-F238E27FC236}">
                <a16:creationId xmlns:a16="http://schemas.microsoft.com/office/drawing/2014/main" id="{920D25B7-B20C-1EA1-983B-B8343787EE03}"/>
              </a:ext>
            </a:extLst>
          </p:cNvPr>
          <p:cNvSpPr>
            <a:spLocks noGrp="1"/>
          </p:cNvSpPr>
          <p:nvPr>
            <p:ph type="ftr" idx="11"/>
          </p:nvPr>
        </p:nvSpPr>
        <p:spPr/>
        <p:txBody>
          <a:bodyPr/>
          <a:lstStyle/>
          <a:p>
            <a:r>
              <a:rPr lang="fr-FR" sz="1100" b="1"/>
              <a:t>Projet  AdBs / AGORABUS  - M2I Urbanéo S.A.</a:t>
            </a:r>
          </a:p>
        </p:txBody>
      </p:sp>
      <p:pic>
        <p:nvPicPr>
          <p:cNvPr id="2" name="Image 1" descr="Une image contenant texte, Police, Graphique, logo&#10;&#10;Le contenu généré par l’IA peut être incorrect.">
            <a:extLst>
              <a:ext uri="{FF2B5EF4-FFF2-40B4-BE49-F238E27FC236}">
                <a16:creationId xmlns:a16="http://schemas.microsoft.com/office/drawing/2014/main" id="{80771E9B-1D7B-E0CD-87E3-0F5D5B64465E}"/>
              </a:ext>
            </a:extLst>
          </p:cNvPr>
          <p:cNvPicPr>
            <a:picLocks noChangeAspect="1"/>
          </p:cNvPicPr>
          <p:nvPr/>
        </p:nvPicPr>
        <p:blipFill>
          <a:blip r:embed="rId3"/>
          <a:stretch>
            <a:fillRect/>
          </a:stretch>
        </p:blipFill>
        <p:spPr>
          <a:xfrm>
            <a:off x="10741243" y="0"/>
            <a:ext cx="1450757" cy="1450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4" name="Chart 1">
            <a:extLst>
              <a:ext uri="{FF2B5EF4-FFF2-40B4-BE49-F238E27FC236}">
                <a16:creationId xmlns:a16="http://schemas.microsoft.com/office/drawing/2014/main" id="{BB7752E2-96C8-470E-9E64-B6746FAA45B3}"/>
              </a:ext>
            </a:extLst>
          </p:cNvPr>
          <p:cNvGraphicFramePr>
            <a:graphicFrameLocks/>
          </p:cNvGraphicFramePr>
          <p:nvPr>
            <p:extLst>
              <p:ext uri="{D42A27DB-BD31-4B8C-83A1-F6EECF244321}">
                <p14:modId xmlns:p14="http://schemas.microsoft.com/office/powerpoint/2010/main" val="3823672424"/>
              </p:ext>
            </p:extLst>
          </p:nvPr>
        </p:nvGraphicFramePr>
        <p:xfrm>
          <a:off x="-139158" y="272845"/>
          <a:ext cx="5332096" cy="4876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Graphique 6">
            <a:extLst>
              <a:ext uri="{FF2B5EF4-FFF2-40B4-BE49-F238E27FC236}">
                <a16:creationId xmlns:a16="http://schemas.microsoft.com/office/drawing/2014/main" id="{87318453-05D8-8C8D-5FE7-354F6D5B3954}"/>
              </a:ext>
            </a:extLst>
          </p:cNvPr>
          <p:cNvGraphicFramePr>
            <a:graphicFrameLocks/>
          </p:cNvGraphicFramePr>
          <p:nvPr>
            <p:extLst>
              <p:ext uri="{D42A27DB-BD31-4B8C-83A1-F6EECF244321}">
                <p14:modId xmlns:p14="http://schemas.microsoft.com/office/powerpoint/2010/main" val="2843111418"/>
              </p:ext>
            </p:extLst>
          </p:nvPr>
        </p:nvGraphicFramePr>
        <p:xfrm>
          <a:off x="5192938" y="252842"/>
          <a:ext cx="5231129" cy="491680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500556034"/>
      </p:ext>
    </p:extLst>
  </p:cSld>
  <p:clrMapOvr>
    <a:masterClrMapping/>
  </p:clrMapOvr>
</p:sld>
</file>

<file path=ppt/theme/theme1.xml><?xml version="1.0" encoding="utf-8"?>
<a:theme xmlns:a="http://schemas.openxmlformats.org/drawingml/2006/main" name="Rétrospective">
  <a:themeElements>
    <a:clrScheme name="Bleu chaud">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ojet IA - booster sa recherche d’emploi - version 04" id="{33A12B00-FA99-446A-B8AA-6907A6FF0753}" vid="{AA58041C-DEEB-4079-8F21-0441B35DD078}"/>
    </a:ext>
  </a:extLst>
</a:theme>
</file>

<file path=ppt/theme/theme2.xml><?xml version="1.0" encoding="utf-8"?>
<a:theme xmlns:a="http://schemas.openxmlformats.org/drawingml/2006/main" name="Office Theme">
  <a:themeElements>
    <a:clrScheme name="Yellow Orange">
      <a:dk1>
        <a:srgbClr val="000000"/>
      </a:dk1>
      <a:lt1>
        <a:srgbClr val="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903A0812F1424193B0619853B8645E" ma:contentTypeVersion="12" ma:contentTypeDescription="Crée un document." ma:contentTypeScope="" ma:versionID="12b7fe3b7f7c399603862f44a0a2bd98">
  <xsd:schema xmlns:xsd="http://www.w3.org/2001/XMLSchema" xmlns:xs="http://www.w3.org/2001/XMLSchema" xmlns:p="http://schemas.microsoft.com/office/2006/metadata/properties" xmlns:ns2="9e7df720-b74b-47f0-ac8c-756f86ab20e9" xmlns:ns3="8b37e543-33a6-4744-964f-87e4fc243583" targetNamespace="http://schemas.microsoft.com/office/2006/metadata/properties" ma:root="true" ma:fieldsID="3f8027a141d9cff762668b5784dda058" ns2:_="" ns3:_="">
    <xsd:import namespace="9e7df720-b74b-47f0-ac8c-756f86ab20e9"/>
    <xsd:import namespace="8b37e543-33a6-4744-964f-87e4fc24358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7df720-b74b-47f0-ac8c-756f86ab20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Balises d’images" ma:readOnly="false" ma:fieldId="{5cf76f15-5ced-4ddc-b409-7134ff3c332f}" ma:taxonomyMulti="true" ma:sspId="d4b6e4fd-4af2-4f07-b7d1-18266e58562b"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b37e543-33a6-4744-964f-87e4fc24358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9a8ab72-c803-458b-9cb3-8d85d835041b}" ma:internalName="TaxCatchAll" ma:showField="CatchAllData" ma:web="8b37e543-33a6-4744-964f-87e4fc24358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8b37e543-33a6-4744-964f-87e4fc243583" xsi:nil="true"/>
    <lcf76f155ced4ddcb4097134ff3c332f xmlns="9e7df720-b74b-47f0-ac8c-756f86ab20e9">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7E1954-1987-4A04-9FFB-53F1ABBF83B5}">
  <ds:schemaRefs>
    <ds:schemaRef ds:uri="8b37e543-33a6-4744-964f-87e4fc243583"/>
    <ds:schemaRef ds:uri="9e7df720-b74b-47f0-ac8c-756f86ab20e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683ADFD-DCB8-4A8C-AB5D-CB4DA4E9C69E}">
  <ds:schemaRefs>
    <ds:schemaRef ds:uri="8b37e543-33a6-4744-964f-87e4fc243583"/>
    <ds:schemaRef ds:uri="9e7df720-b74b-47f0-ac8c-756f86ab20e9"/>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9A8E266-340C-41C2-A948-F186BB3F37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Projet IA - booster sa recherche d’emploi - version 04</Template>
  <Application>Microsoft Office PowerPoint</Application>
  <PresentationFormat>Widescreen</PresentationFormat>
  <Slides>23</Slides>
  <Notes>23</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Rétrospective</vt:lpstr>
      <vt:lpstr>  Projet AGORABUS   Arrêt de Bus standard ville de Nîmes.</vt:lpstr>
      <vt:lpstr>1. Contexte</vt:lpstr>
      <vt:lpstr>2. Objectifs clés du projet</vt:lpstr>
      <vt:lpstr>3.Périmètre du Projet </vt:lpstr>
      <vt:lpstr>4. Livrables Majeurs  </vt:lpstr>
      <vt:lpstr>5. Hypothèses et Contraintes Clés  </vt:lpstr>
      <vt:lpstr>6. Rôles et Responsabilités Clés </vt:lpstr>
      <vt:lpstr>PowerPoint Presentation</vt:lpstr>
      <vt:lpstr>PowerPoint Presentation</vt:lpstr>
      <vt:lpstr>7. RACI</vt:lpstr>
      <vt:lpstr>8. Equipe projet</vt:lpstr>
      <vt:lpstr>9. Les jalons </vt:lpstr>
      <vt:lpstr>10. Déroulement du projet</vt:lpstr>
      <vt:lpstr>11. Macro planning</vt:lpstr>
      <vt:lpstr>12. Proof of Concept</vt:lpstr>
      <vt:lpstr>13. Proof of Concept</vt:lpstr>
      <vt:lpstr>14. Diagramme de gantt</vt:lpstr>
      <vt:lpstr>15. Risque et registre</vt:lpstr>
      <vt:lpstr>16. Estimation budget</vt:lpstr>
      <vt:lpstr>PowerPoint Presentation</vt:lpstr>
      <vt:lpstr>Annexes</vt:lpstr>
      <vt:lpstr>PowerPoint Presentation</vt:lpstr>
      <vt:lpstr>ROI Estimatif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Hartmann Kouka</dc:creator>
  <cp:revision>1</cp:revision>
  <dcterms:created xsi:type="dcterms:W3CDTF">2025-06-16T04:47:16Z</dcterms:created>
  <dcterms:modified xsi:type="dcterms:W3CDTF">2025-07-15T14:33:46Z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TC034605439991</vt:lpwstr>
  </property>
  <property fmtid="{D5CDD505-2E9C-101B-9397-08002B2CF9AE}" pid="3" name="ContentTypeId">
    <vt:lpwstr>0x01010035903A0812F1424193B0619853B8645E</vt:lpwstr>
  </property>
  <property fmtid="{D5CDD505-2E9C-101B-9397-08002B2CF9AE}" pid="4" name="MediaServiceImageTags">
    <vt:lpwstr/>
  </property>
</Properties>
</file>